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98" r:id="rId4"/>
    <p:sldId id="299" r:id="rId5"/>
    <p:sldId id="300" r:id="rId6"/>
    <p:sldId id="302" r:id="rId7"/>
    <p:sldId id="303" r:id="rId8"/>
    <p:sldId id="304" r:id="rId9"/>
    <p:sldId id="307" r:id="rId10"/>
    <p:sldId id="306" r:id="rId11"/>
    <p:sldId id="308" r:id="rId12"/>
    <p:sldId id="309" r:id="rId13"/>
    <p:sldId id="310" r:id="rId14"/>
    <p:sldId id="311" r:id="rId15"/>
    <p:sldId id="312" r:id="rId16"/>
    <p:sldId id="262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B8A"/>
    <a:srgbClr val="7F93F6"/>
    <a:srgbClr val="0054A0"/>
    <a:srgbClr val="078D03"/>
    <a:srgbClr val="C82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16"/>
    <p:restoredTop sz="97030"/>
  </p:normalViewPr>
  <p:slideViewPr>
    <p:cSldViewPr snapToGrid="0" snapToObjects="1" showGuides="1">
      <p:cViewPr>
        <p:scale>
          <a:sx n="135" d="100"/>
          <a:sy n="135" d="100"/>
        </p:scale>
        <p:origin x="2008" y="624"/>
      </p:cViewPr>
      <p:guideLst>
        <p:guide orient="horz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26981-D205-EC4C-B46A-E73BDFB1C0CF}" type="datetimeFigureOut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4D46E-D103-E34F-A3BB-4F6E1B4D295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48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4D46E-D103-E34F-A3BB-4F6E1B4D295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624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高天宇： 之前是搞关系抽取的 清华大学刘知远老师组的。现在是普林斯顿大学的博一。主要研究</a:t>
            </a:r>
            <a:r>
              <a:rPr kumimoji="1" lang="en-US" altLang="zh-CN" dirty="0"/>
              <a:t>PLM</a:t>
            </a:r>
            <a:r>
              <a:rPr kumimoji="1" lang="zh-CN" altLang="en-US" dirty="0"/>
              <a:t>了</a:t>
            </a:r>
            <a:endParaRPr kumimoji="1" lang="en-US" altLang="zh-CN" dirty="0"/>
          </a:p>
          <a:p>
            <a:r>
              <a:rPr kumimoji="1" lang="en-US" altLang="zh-CN" sz="1200" dirty="0"/>
              <a:t>Adam Fisch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MIT</a:t>
            </a:r>
            <a:r>
              <a:rPr kumimoji="1" lang="zh-CN" altLang="en-US" sz="1200" dirty="0"/>
              <a:t>的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quantifying uncertainty and improving robustness in ML models.</a:t>
            </a:r>
          </a:p>
          <a:p>
            <a:r>
              <a:rPr kumimoji="1"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Chendanqi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毕业于湖南雅礼中学，国际奥林匹克金奖 免试清华 毕业于</a:t>
            </a:r>
            <a:r>
              <a:rPr kumimoji="1"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yaoban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 </a:t>
            </a:r>
            <a:r>
              <a:rPr kumimoji="1"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manning</a:t>
            </a:r>
            <a:r>
              <a:rPr kumimoji="1"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的博士 斯坦福 之前搞阅读理解的。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4D46E-D103-E34F-A3BB-4F6E1B4D295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4592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4D46E-D103-E34F-A3BB-4F6E1B4D295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318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4D46E-D103-E34F-A3BB-4F6E1B4D295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77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B7BA88-8A78-9144-A324-615B77C67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2" y="4341421"/>
            <a:ext cx="9704295" cy="922466"/>
          </a:xfrm>
        </p:spPr>
        <p:txBody>
          <a:bodyPr anchor="ctr">
            <a:normAutofit/>
          </a:bodyPr>
          <a:lstStyle>
            <a:lvl1pPr algn="l">
              <a:defRPr sz="4800" b="1">
                <a:solidFill>
                  <a:srgbClr val="135B8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03D98B-17CD-F441-B2B3-E87F4A47A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550946"/>
            <a:ext cx="9144000" cy="4968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kumimoji="1"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C3306F-1A33-B04C-A387-2AABAC67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79396A01-8128-6043-9ED2-1E74BE214AFE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8B678A-9A11-3244-A849-152CEAA5E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6B05C4-BBB4-B44A-9C53-A1FCFDD5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C9816890-B620-E046-900B-491730822978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22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70365-26EF-A247-9A1B-6367D143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BEB40B-D8BC-2047-B258-428A3DECB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14AB49-7A19-504C-B943-542FD9FAF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B2D0-49E4-BA43-A0D5-4AA67F3D014D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93CCFD-6D52-6740-B6DE-EFAD00A7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625AE0-78DA-0249-8A2B-0C31D04E1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279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E2BED15-882A-EC46-8D94-5BAAF04B4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15FE61-5CE7-BD4B-85DE-AACECF7D0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33A238-925A-2447-9602-B8005A9F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0EF5-E312-3C49-AF49-DAA7F47BC376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8C831D-F5A1-B940-A73C-7212B724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B9963-89EE-3F41-B288-B7587C4E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02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B8BCE1-725F-B54D-8C91-310BFACA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806"/>
          </a:xfrm>
        </p:spPr>
        <p:txBody>
          <a:bodyPr/>
          <a:lstStyle>
            <a:lvl1pPr>
              <a:defRPr b="1" i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7ACFD1-FDC2-5C44-84FA-D18AA7FFB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740"/>
            <a:ext cx="10515600" cy="4789227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FF712-20CB-3F41-99E3-417E634C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FCAEE109-5440-8F45-9B34-D48ECBDAA66D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197C27-E62B-E547-AC84-72F33C64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2DE554-64A3-474C-8532-2554EBBB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C9816890-B620-E046-900B-49173082297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D520591-CCC5-EB46-BB54-C32DC367BFB2}"/>
              </a:ext>
            </a:extLst>
          </p:cNvPr>
          <p:cNvSpPr/>
          <p:nvPr userDrawn="1"/>
        </p:nvSpPr>
        <p:spPr>
          <a:xfrm>
            <a:off x="591677" y="516371"/>
            <a:ext cx="82499" cy="491020"/>
          </a:xfrm>
          <a:prstGeom prst="rect">
            <a:avLst/>
          </a:prstGeom>
          <a:solidFill>
            <a:srgbClr val="135B8A"/>
          </a:solidFill>
          <a:ln>
            <a:solidFill>
              <a:srgbClr val="135B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59753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85ED83-3612-3B4D-84C9-BA5AB78D5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A68D-307C-DE49-8DEA-33BDDC4E3EDF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F18B35-D366-3A4A-B019-1F44AC67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B762BA-BF26-DD43-8593-9D800603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4A26602-A85D-784B-8D60-2A38A88805BE}"/>
              </a:ext>
            </a:extLst>
          </p:cNvPr>
          <p:cNvSpPr/>
          <p:nvPr userDrawn="1"/>
        </p:nvSpPr>
        <p:spPr>
          <a:xfrm rot="5400000" flipH="1">
            <a:off x="6084495" y="-1023827"/>
            <a:ext cx="49904" cy="9595979"/>
          </a:xfrm>
          <a:prstGeom prst="rect">
            <a:avLst/>
          </a:prstGeom>
          <a:solidFill>
            <a:srgbClr val="135B8A"/>
          </a:solidFill>
          <a:ln>
            <a:solidFill>
              <a:srgbClr val="135B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2DE6695A-7FC5-3F4C-B1CB-2EAE8896E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563" y="2837140"/>
            <a:ext cx="9622874" cy="922466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rgbClr val="135B8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17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81CBB4-7104-A54A-973E-40E02FA92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0B8407-AA3A-0145-94B7-B68859348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A570F-19EA-0846-9EFB-EAB83DFA3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37E7E3-7446-BD4C-8D83-96CA277ED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C47-686F-2247-94B1-9AD640B8F82F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1FEB76-5D89-FA46-8C9F-15DAA1157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2F000-6193-EC40-8CE3-77E8F57A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101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B07DD-7DE2-3544-BAC5-F1D8A2C96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E6198D-7207-0340-B061-5F7DE0ADE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674C77-6452-BE4E-9A14-B65B29096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2B0034D-3815-B94F-822E-6D63D1873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7DC134D-F988-F347-9682-6CA1D6AB3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0B7C195-37FC-874D-BFDF-BAA435E9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A2F8-5762-B64F-9FE1-99561F9AEDE8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744D8DA-52F3-8D40-BBA9-803B74D62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424C82E-4DB0-C443-B3EB-CE7E680D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49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DDCAD-2EF5-404E-A3E2-753C37050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A2D042-1AAE-9243-A62A-D004D8C6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1848-E8F0-584F-A60D-D0269E008A1A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88674B-2F50-8E44-A224-128F0FB2C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326353-0F58-7A41-899C-E268DA0A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916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1E8FE6D-F520-CD47-85C4-7DAB3C22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8CF1-0C2B-A941-8EF1-0A9E1F5BA882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9A73B2-8074-3B40-9112-3E4DF23C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58F984-3238-444A-8A04-8FF6A29A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552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76AFE-1BCE-FE43-B06C-D469D759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A6005E-2ADA-9C4D-9BCB-04EEF7360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6E3ECA-CF67-9C40-8912-C400A4052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B18C70-BA67-5C40-8AF0-A9638AD5A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31D64-2D41-2746-B015-FFA0581592AA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560377-3920-7540-95A2-E24710CE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56352F-2FF4-7443-9992-1F3E32CF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6503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741559-6BE0-3F4F-BEA7-F059DFCB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3ADCE4-E3BF-AF45-9037-377B390DF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FBE8DC-ECA0-0746-ABE7-93F295994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64411C-F12D-FE47-BCB9-ACCBAE7B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5F49-F3A8-7A44-BDD8-DA18274A09E4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3EED90-94CA-5642-803E-3794117B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FCFB6D-6CF4-864B-9B0C-20B1D1304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423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E6E351-4904-0940-A916-A39CDEB2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E1560A-CD1E-D249-A0BF-7E71A41F4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2F3379-5330-F842-80ED-050401F76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D4CCE-FAC7-F540-B2F0-FFA295B178D1}" type="datetime1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595351-EAAA-0147-9D0F-22198F3B9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63D722-3020-0F42-9839-B6CA63CB3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62386-BD01-5646-94EF-59CEADE340C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470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93247-8213-2F46-820B-4C6BAFF90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933732"/>
            <a:ext cx="10511119" cy="2756604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rgbClr val="C82480"/>
                </a:solidFill>
              </a:rPr>
              <a:t>C</a:t>
            </a:r>
            <a:r>
              <a:rPr kumimoji="1" lang="en-US" altLang="zh-CN" sz="4000" dirty="0">
                <a:solidFill>
                  <a:srgbClr val="078D03"/>
                </a:solidFill>
              </a:rPr>
              <a:t>P</a:t>
            </a:r>
            <a:r>
              <a:rPr kumimoji="1" lang="en-US" altLang="zh-CN" sz="4000" dirty="0">
                <a:solidFill>
                  <a:srgbClr val="0054A0"/>
                </a:solidFill>
              </a:rPr>
              <a:t>T</a:t>
            </a:r>
            <a:r>
              <a:rPr kumimoji="1" lang="en-US" altLang="zh-CN" sz="4000" dirty="0"/>
              <a:t>: </a:t>
            </a:r>
            <a:r>
              <a:rPr kumimoji="1" lang="en-US" altLang="zh-CN" sz="4000" dirty="0">
                <a:solidFill>
                  <a:schemeClr val="tx1"/>
                </a:solidFill>
              </a:rPr>
              <a:t>Colorful Prompt Tuning for Pre-Training Vision-Language Models</a:t>
            </a:r>
            <a:endParaRPr kumimoji="1" lang="zh-CN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FB6A4B-2FCE-3340-B7C3-88966104A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747" y="4286021"/>
            <a:ext cx="9908688" cy="925159"/>
          </a:xfrm>
        </p:spPr>
        <p:txBody>
          <a:bodyPr>
            <a:normAutofit/>
          </a:bodyPr>
          <a:lstStyle/>
          <a:p>
            <a:r>
              <a:rPr kumimoji="1" lang="en-US" altLang="zh-CN" sz="1800" dirty="0"/>
              <a:t>Yuan Yao , </a:t>
            </a:r>
            <a:r>
              <a:rPr kumimoji="1" lang="en-US" altLang="zh-CN" sz="1800" dirty="0" err="1"/>
              <a:t>Ao</a:t>
            </a:r>
            <a:r>
              <a:rPr kumimoji="1" lang="en-US" altLang="zh-CN" sz="1800" dirty="0"/>
              <a:t> Zhang , </a:t>
            </a:r>
            <a:r>
              <a:rPr kumimoji="1" lang="en-US" altLang="zh-CN" sz="1800" dirty="0" err="1"/>
              <a:t>Zhengyan</a:t>
            </a:r>
            <a:r>
              <a:rPr kumimoji="1" lang="en-US" altLang="zh-CN" sz="1800" dirty="0"/>
              <a:t> Zhang, </a:t>
            </a:r>
            <a:r>
              <a:rPr kumimoji="1" lang="en-US" altLang="zh-CN" sz="1800" dirty="0" err="1"/>
              <a:t>Zhiyuan</a:t>
            </a:r>
            <a:r>
              <a:rPr kumimoji="1" lang="en-US" altLang="zh-CN" sz="1800" dirty="0"/>
              <a:t> Liu, Tat-Seng Chua, </a:t>
            </a:r>
            <a:r>
              <a:rPr kumimoji="1" lang="en-US" altLang="zh-CN" sz="1800" dirty="0" err="1"/>
              <a:t>Maosong</a:t>
            </a:r>
            <a:r>
              <a:rPr kumimoji="1" lang="en-US" altLang="zh-CN" sz="1800" dirty="0"/>
              <a:t> Sun</a:t>
            </a:r>
            <a:endParaRPr kumimoji="1"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7BD3A8-0891-1440-9713-EDE4CAD6B33A}"/>
              </a:ext>
            </a:extLst>
          </p:cNvPr>
          <p:cNvSpPr txBox="1"/>
          <p:nvPr/>
        </p:nvSpPr>
        <p:spPr>
          <a:xfrm>
            <a:off x="9704143" y="6488668"/>
            <a:ext cx="248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Reporter: Xiachong Feng</a:t>
            </a:r>
            <a:endParaRPr kumimoji="1" lang="zh-CN" altLang="en-US" dirty="0">
              <a:latin typeface="Calibri" panose="020F0502020204030204" pitchFamily="34" charset="0"/>
              <a:ea typeface="Apple Symbols" panose="02000000000000000000" pitchFamily="2" charset="-79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0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0A7EE1-F71E-F043-A912-CDBC0FD49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Cross-modal Prompt Tuning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38087B-548C-D749-BDA9-15A10C6F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10</a:t>
            </a:fld>
            <a:endParaRPr kumimoji="1" lang="zh-CN" altLang="en-US" dirty="0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D59E355F-7295-3D45-98F7-1152AF14D5A6}"/>
              </a:ext>
            </a:extLst>
          </p:cNvPr>
          <p:cNvSpPr/>
          <p:nvPr/>
        </p:nvSpPr>
        <p:spPr>
          <a:xfrm>
            <a:off x="4396076" y="4923414"/>
            <a:ext cx="548738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15D13860-25E5-D14B-A525-26982B7E0888}"/>
              </a:ext>
            </a:extLst>
          </p:cNvPr>
          <p:cNvSpPr/>
          <p:nvPr/>
        </p:nvSpPr>
        <p:spPr>
          <a:xfrm>
            <a:off x="4976311" y="4923413"/>
            <a:ext cx="710497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horse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A58CB2F9-6528-394F-86BB-60659CE3AD71}"/>
              </a:ext>
            </a:extLst>
          </p:cNvPr>
          <p:cNvSpPr/>
          <p:nvPr/>
        </p:nvSpPr>
        <p:spPr>
          <a:xfrm>
            <a:off x="5736498" y="4923412"/>
            <a:ext cx="970534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watched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4FAA53A1-C50A-7A41-A3CC-56F69962971A}"/>
              </a:ext>
            </a:extLst>
          </p:cNvPr>
          <p:cNvSpPr/>
          <p:nvPr/>
        </p:nvSpPr>
        <p:spPr>
          <a:xfrm>
            <a:off x="6747219" y="4923411"/>
            <a:ext cx="444940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6CA375D3-3126-DC40-B04B-D68787C44006}"/>
              </a:ext>
            </a:extLst>
          </p:cNvPr>
          <p:cNvSpPr/>
          <p:nvPr/>
        </p:nvSpPr>
        <p:spPr>
          <a:xfrm>
            <a:off x="7229680" y="4923410"/>
            <a:ext cx="513786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7FA60857-C49D-F646-8F1D-46D5CA4FA3D8}"/>
              </a:ext>
            </a:extLst>
          </p:cNvPr>
          <p:cNvSpPr/>
          <p:nvPr/>
        </p:nvSpPr>
        <p:spPr>
          <a:xfrm>
            <a:off x="7811727" y="4923411"/>
            <a:ext cx="811595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woman</a:t>
            </a:r>
            <a:endParaRPr kumimoji="1" lang="zh-CN" alt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3CEFD610-7C8A-884C-80F0-179CDAE53C20}"/>
              </a:ext>
            </a:extLst>
          </p:cNvPr>
          <p:cNvSpPr/>
          <p:nvPr/>
        </p:nvSpPr>
        <p:spPr>
          <a:xfrm>
            <a:off x="11125480" y="4924240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[SEP]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91665AB7-2F07-5744-88A0-8D30D8CF2427}"/>
              </a:ext>
            </a:extLst>
          </p:cNvPr>
          <p:cNvSpPr/>
          <p:nvPr/>
        </p:nvSpPr>
        <p:spPr>
          <a:xfrm>
            <a:off x="3722613" y="4923410"/>
            <a:ext cx="623910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[CLS]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97DE15F6-FBD0-7D40-A1A6-BCFBC262814E}"/>
              </a:ext>
            </a:extLst>
          </p:cNvPr>
          <p:cNvSpPr/>
          <p:nvPr/>
        </p:nvSpPr>
        <p:spPr>
          <a:xfrm>
            <a:off x="576632" y="4923410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[IMG]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3D72D15-615C-9043-A25A-DE6D5D306280}"/>
              </a:ext>
            </a:extLst>
          </p:cNvPr>
          <p:cNvSpPr/>
          <p:nvPr/>
        </p:nvSpPr>
        <p:spPr>
          <a:xfrm>
            <a:off x="8673110" y="4923411"/>
            <a:ext cx="366251" cy="290899"/>
          </a:xfrm>
          <a:prstGeom prst="roundRect">
            <a:avLst/>
          </a:prstGeom>
          <a:solidFill>
            <a:schemeClr val="accent1">
              <a:alpha val="64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A3EEDC8C-B7C3-6245-8F29-0E05A4FC9697}"/>
              </a:ext>
            </a:extLst>
          </p:cNvPr>
          <p:cNvSpPr/>
          <p:nvPr/>
        </p:nvSpPr>
        <p:spPr>
          <a:xfrm>
            <a:off x="9099759" y="4923411"/>
            <a:ext cx="380828" cy="290899"/>
          </a:xfrm>
          <a:prstGeom prst="roundRect">
            <a:avLst/>
          </a:prstGeom>
          <a:solidFill>
            <a:schemeClr val="accent1">
              <a:alpha val="64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E04E5492-0A16-2140-A321-C3BCF7B26D04}"/>
              </a:ext>
            </a:extLst>
          </p:cNvPr>
          <p:cNvSpPr/>
          <p:nvPr/>
        </p:nvSpPr>
        <p:spPr>
          <a:xfrm>
            <a:off x="9531223" y="4924241"/>
            <a:ext cx="811595" cy="294289"/>
          </a:xfrm>
          <a:prstGeom prst="roundRect">
            <a:avLst/>
          </a:prstGeom>
          <a:solidFill>
            <a:schemeClr val="accent1">
              <a:alpha val="64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[MASK]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A00318B1-FE34-324E-B891-42263305E835}"/>
              </a:ext>
            </a:extLst>
          </p:cNvPr>
          <p:cNvSpPr/>
          <p:nvPr/>
        </p:nvSpPr>
        <p:spPr>
          <a:xfrm>
            <a:off x="10404265" y="4924241"/>
            <a:ext cx="665601" cy="294289"/>
          </a:xfrm>
          <a:prstGeom prst="roundRect">
            <a:avLst/>
          </a:prstGeom>
          <a:solidFill>
            <a:schemeClr val="accent1">
              <a:alpha val="64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02E8C25E-1F81-E74F-8B65-186F0D08FC8F}"/>
              </a:ext>
            </a:extLst>
          </p:cNvPr>
          <p:cNvSpPr/>
          <p:nvPr/>
        </p:nvSpPr>
        <p:spPr>
          <a:xfrm>
            <a:off x="9575376" y="3665928"/>
            <a:ext cx="723900" cy="541163"/>
          </a:xfrm>
          <a:prstGeom prst="roundRect">
            <a:avLst/>
          </a:prstGeom>
          <a:solidFill>
            <a:schemeClr val="accent4">
              <a:alpha val="8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MLM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489BCAEA-073C-EB44-93EF-433868F5BFA2}"/>
              </a:ext>
            </a:extLst>
          </p:cNvPr>
          <p:cNvCxnSpPr>
            <a:cxnSpLocks/>
            <a:stCxn id="31" idx="0"/>
            <a:endCxn id="33" idx="2"/>
          </p:cNvCxnSpPr>
          <p:nvPr/>
        </p:nvCxnSpPr>
        <p:spPr>
          <a:xfrm flipV="1">
            <a:off x="9937021" y="4207091"/>
            <a:ext cx="305" cy="71715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24A1A6BE-6B2C-754E-A2F9-B5B987DB8CF5}"/>
              </a:ext>
            </a:extLst>
          </p:cNvPr>
          <p:cNvCxnSpPr>
            <a:cxnSpLocks/>
            <a:stCxn id="33" idx="1"/>
            <a:endCxn id="36" idx="3"/>
          </p:cNvCxnSpPr>
          <p:nvPr/>
        </p:nvCxnSpPr>
        <p:spPr>
          <a:xfrm flipH="1" flipV="1">
            <a:off x="8916487" y="3935519"/>
            <a:ext cx="658889" cy="99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33DB775B-2AED-1B4C-9E35-9EC1FC2CBDFA}"/>
              </a:ext>
            </a:extLst>
          </p:cNvPr>
          <p:cNvSpPr/>
          <p:nvPr/>
        </p:nvSpPr>
        <p:spPr>
          <a:xfrm>
            <a:off x="7682648" y="3408485"/>
            <a:ext cx="1233839" cy="1054067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0F1AB46-F137-E14B-99E6-1CCA399D61BC}"/>
              </a:ext>
            </a:extLst>
          </p:cNvPr>
          <p:cNvSpPr txBox="1"/>
          <p:nvPr/>
        </p:nvSpPr>
        <p:spPr>
          <a:xfrm>
            <a:off x="8057383" y="3396909"/>
            <a:ext cx="5405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r>
              <a:rPr kumimoji="1" lang="en-US" altLang="zh-CN" sz="16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</a:p>
          <a:p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</a:p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C39975-3CA4-E242-8B54-851EB2BD9207}"/>
                  </a:ext>
                </a:extLst>
              </p:cNvPr>
              <p:cNvSpPr txBox="1"/>
              <p:nvPr/>
            </p:nvSpPr>
            <p:spPr>
              <a:xfrm>
                <a:off x="8040607" y="4259753"/>
                <a:ext cx="78726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Vocab </a:t>
                </a:r>
                <a14:m>
                  <m:oMath xmlns:m="http://schemas.openxmlformats.org/officeDocument/2006/math">
                    <m:r>
                      <a:rPr kumimoji="1" lang="en-US" altLang="zh-CN" sz="1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C39975-3CA4-E242-8B54-851EB2BD9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607" y="4259753"/>
                <a:ext cx="787267" cy="307777"/>
              </a:xfrm>
              <a:prstGeom prst="rect">
                <a:avLst/>
              </a:prstGeom>
              <a:blipFill>
                <a:blip r:embed="rId2"/>
                <a:stretch>
                  <a:fillRect l="-3175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图片 42">
            <a:extLst>
              <a:ext uri="{FF2B5EF4-FFF2-40B4-BE49-F238E27FC236}">
                <a16:creationId xmlns:a16="http://schemas.microsoft.com/office/drawing/2014/main" id="{10F28096-4D0A-094B-B2A7-2ECA4C456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357" y="4785602"/>
            <a:ext cx="2184400" cy="566515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CAFBDD22-B719-9E47-8B85-335B39BD7D80}"/>
              </a:ext>
            </a:extLst>
          </p:cNvPr>
          <p:cNvSpPr txBox="1"/>
          <p:nvPr/>
        </p:nvSpPr>
        <p:spPr>
          <a:xfrm>
            <a:off x="1718326" y="5721121"/>
            <a:ext cx="154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Image Regions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9C2F3C5-5416-D748-8810-79F8D5F6F88F}"/>
              </a:ext>
            </a:extLst>
          </p:cNvPr>
          <p:cNvSpPr txBox="1"/>
          <p:nvPr/>
        </p:nvSpPr>
        <p:spPr>
          <a:xfrm>
            <a:off x="5911458" y="5715135"/>
            <a:ext cx="119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Query Text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7DF8A48-ECDF-D24D-A849-0C2B9D1E3BAC}"/>
              </a:ext>
            </a:extLst>
          </p:cNvPr>
          <p:cNvSpPr txBox="1"/>
          <p:nvPr/>
        </p:nvSpPr>
        <p:spPr>
          <a:xfrm>
            <a:off x="9031322" y="5715135"/>
            <a:ext cx="16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Query Template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左大括号 47">
            <a:extLst>
              <a:ext uri="{FF2B5EF4-FFF2-40B4-BE49-F238E27FC236}">
                <a16:creationId xmlns:a16="http://schemas.microsoft.com/office/drawing/2014/main" id="{11AA5FDD-08CF-1A42-A8C0-5541E94CACD8}"/>
              </a:ext>
            </a:extLst>
          </p:cNvPr>
          <p:cNvSpPr/>
          <p:nvPr/>
        </p:nvSpPr>
        <p:spPr>
          <a:xfrm rot="16200000">
            <a:off x="2355526" y="4451669"/>
            <a:ext cx="290898" cy="2163568"/>
          </a:xfrm>
          <a:prstGeom prst="leftBrace">
            <a:avLst>
              <a:gd name="adj1" fmla="val 80258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9" name="左大括号 48">
            <a:extLst>
              <a:ext uri="{FF2B5EF4-FFF2-40B4-BE49-F238E27FC236}">
                <a16:creationId xmlns:a16="http://schemas.microsoft.com/office/drawing/2014/main" id="{23D6939B-FE6F-994E-BC3F-E588BB26CCBF}"/>
              </a:ext>
            </a:extLst>
          </p:cNvPr>
          <p:cNvSpPr/>
          <p:nvPr/>
        </p:nvSpPr>
        <p:spPr>
          <a:xfrm rot="16200000">
            <a:off x="6364250" y="3424708"/>
            <a:ext cx="290898" cy="4227246"/>
          </a:xfrm>
          <a:prstGeom prst="leftBrace">
            <a:avLst>
              <a:gd name="adj1" fmla="val 80258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0" name="左大括号 49">
            <a:extLst>
              <a:ext uri="{FF2B5EF4-FFF2-40B4-BE49-F238E27FC236}">
                <a16:creationId xmlns:a16="http://schemas.microsoft.com/office/drawing/2014/main" id="{1BAE8E35-D76A-6341-AE4F-AE123575531D}"/>
              </a:ext>
            </a:extLst>
          </p:cNvPr>
          <p:cNvSpPr/>
          <p:nvPr/>
        </p:nvSpPr>
        <p:spPr>
          <a:xfrm rot="16200000">
            <a:off x="9726039" y="4332978"/>
            <a:ext cx="290898" cy="2396756"/>
          </a:xfrm>
          <a:prstGeom prst="leftBrace">
            <a:avLst>
              <a:gd name="adj1" fmla="val 80258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10C3256A-132B-394F-8611-FBDB4EC39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424" y="1404646"/>
            <a:ext cx="3446575" cy="2918589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D5A9DDD9-9510-7848-B829-AE4D74EA5724}"/>
              </a:ext>
            </a:extLst>
          </p:cNvPr>
          <p:cNvSpPr/>
          <p:nvPr/>
        </p:nvSpPr>
        <p:spPr>
          <a:xfrm>
            <a:off x="1419190" y="1506190"/>
            <a:ext cx="1146214" cy="2059970"/>
          </a:xfrm>
          <a:prstGeom prst="rect">
            <a:avLst/>
          </a:prstGeom>
          <a:solidFill>
            <a:schemeClr val="accent1">
              <a:alpha val="66423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7ED74C69-B78D-F447-AF01-000AEADDC2AE}"/>
              </a:ext>
            </a:extLst>
          </p:cNvPr>
          <p:cNvSpPr/>
          <p:nvPr/>
        </p:nvSpPr>
        <p:spPr>
          <a:xfrm>
            <a:off x="2572778" y="1784239"/>
            <a:ext cx="537841" cy="1690481"/>
          </a:xfrm>
          <a:prstGeom prst="rect">
            <a:avLst/>
          </a:prstGeom>
          <a:solidFill>
            <a:srgbClr val="C00000">
              <a:alpha val="45082"/>
            </a:srgb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D852007-9C46-014C-B567-69424F0F6926}"/>
              </a:ext>
            </a:extLst>
          </p:cNvPr>
          <p:cNvSpPr/>
          <p:nvPr/>
        </p:nvSpPr>
        <p:spPr>
          <a:xfrm>
            <a:off x="3484162" y="1761379"/>
            <a:ext cx="675814" cy="1759061"/>
          </a:xfrm>
          <a:prstGeom prst="rect">
            <a:avLst/>
          </a:prstGeom>
          <a:solidFill>
            <a:schemeClr val="accent6">
              <a:alpha val="66423"/>
            </a:schemeClr>
          </a:solidFill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5E357CC-1DCE-9646-9415-53854D898624}"/>
              </a:ext>
            </a:extLst>
          </p:cNvPr>
          <p:cNvSpPr txBox="1"/>
          <p:nvPr/>
        </p:nvSpPr>
        <p:spPr>
          <a:xfrm>
            <a:off x="8018751" y="1424891"/>
            <a:ext cx="148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By color!</a:t>
            </a:r>
            <a:endParaRPr kumimoji="1" lang="zh-CN" alt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1E7C6796-53F7-B648-916E-C2E055630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328" y="2048003"/>
            <a:ext cx="970533" cy="956825"/>
          </a:xfrm>
          <a:prstGeom prst="rect">
            <a:avLst/>
          </a:prstGeom>
          <a:ln w="34925">
            <a:solidFill>
              <a:srgbClr val="135B8A"/>
            </a:solidFill>
          </a:ln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1F1995CA-0163-0441-9A16-9F83B93EA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5931" y="2048003"/>
            <a:ext cx="956780" cy="948626"/>
          </a:xfrm>
          <a:prstGeom prst="rect">
            <a:avLst/>
          </a:prstGeom>
          <a:ln w="34925">
            <a:solidFill>
              <a:srgbClr val="C00000"/>
            </a:solidFill>
          </a:ln>
        </p:spPr>
      </p:pic>
      <p:sp>
        <p:nvSpPr>
          <p:cNvPr id="58" name="圆角矩形 57">
            <a:extLst>
              <a:ext uri="{FF2B5EF4-FFF2-40B4-BE49-F238E27FC236}">
                <a16:creationId xmlns:a16="http://schemas.microsoft.com/office/drawing/2014/main" id="{1EB0AEF2-EA31-7147-8DA2-1B6EF46F9CC9}"/>
              </a:ext>
            </a:extLst>
          </p:cNvPr>
          <p:cNvSpPr/>
          <p:nvPr/>
        </p:nvSpPr>
        <p:spPr>
          <a:xfrm>
            <a:off x="5736498" y="1477453"/>
            <a:ext cx="6051133" cy="1698339"/>
          </a:xfrm>
          <a:prstGeom prst="roundRect">
            <a:avLst/>
          </a:prstGeom>
          <a:noFill/>
          <a:ln w="19050">
            <a:solidFill>
              <a:srgbClr val="135B8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E9CA23B1-9E68-494B-8904-BC180F1FC2B0}"/>
              </a:ext>
            </a:extLst>
          </p:cNvPr>
          <p:cNvSpPr/>
          <p:nvPr/>
        </p:nvSpPr>
        <p:spPr>
          <a:xfrm>
            <a:off x="7278738" y="2044940"/>
            <a:ext cx="984123" cy="959888"/>
          </a:xfrm>
          <a:prstGeom prst="rect">
            <a:avLst/>
          </a:prstGeom>
          <a:solidFill>
            <a:schemeClr val="accent1">
              <a:alpha val="66423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37648C6E-8516-0D44-BEF2-AF7CEAFDF522}"/>
              </a:ext>
            </a:extLst>
          </p:cNvPr>
          <p:cNvSpPr/>
          <p:nvPr/>
        </p:nvSpPr>
        <p:spPr>
          <a:xfrm>
            <a:off x="9239494" y="2041223"/>
            <a:ext cx="963217" cy="963606"/>
          </a:xfrm>
          <a:prstGeom prst="rect">
            <a:avLst/>
          </a:prstGeom>
          <a:solidFill>
            <a:srgbClr val="C00000">
              <a:alpha val="45082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06F33383-8FE5-9F40-96A9-312E2022E5AD}"/>
              </a:ext>
            </a:extLst>
          </p:cNvPr>
          <p:cNvSpPr txBox="1"/>
          <p:nvPr/>
        </p:nvSpPr>
        <p:spPr>
          <a:xfrm>
            <a:off x="6340608" y="3480085"/>
            <a:ext cx="997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Colorful </a:t>
            </a:r>
          </a:p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Prompt </a:t>
            </a:r>
          </a:p>
          <a:p>
            <a:pPr algn="ctr"/>
            <a:r>
              <a:rPr kumimoji="1" lang="en-US" altLang="zh-CN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Tuning</a:t>
            </a:r>
            <a:endParaRPr kumimoji="1" lang="zh-CN" altLang="en-US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3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/>
      <p:bldP spid="38" grpId="0" animBg="1"/>
      <p:bldP spid="45" grpId="0"/>
      <p:bldP spid="46" grpId="0"/>
      <p:bldP spid="47" grpId="0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/>
      <p:bldP spid="58" grpId="0" animBg="1"/>
      <p:bldP spid="59" grpId="0" animBg="1"/>
      <p:bldP spid="62" grpId="0" animBg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6A1E-D2B7-3B4B-B480-ECE9D5A0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dirty="0"/>
              <a:t>Prompt</a:t>
            </a:r>
            <a:endParaRPr kumimoji="1" lang="zh-CN" altLang="en-US" sz="4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64A383-155D-5C49-8D84-082F845C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11</a:t>
            </a:fld>
            <a:endParaRPr kumimoji="1" lang="zh-CN" altLang="en-US" dirty="0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FE304C6B-B8DA-8E46-955C-1FAAC4BB5410}"/>
              </a:ext>
            </a:extLst>
          </p:cNvPr>
          <p:cNvSpPr/>
          <p:nvPr/>
        </p:nvSpPr>
        <p:spPr>
          <a:xfrm>
            <a:off x="4319877" y="4377879"/>
            <a:ext cx="548738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2FA2C207-9516-FD4B-AEFA-09E6250FCE80}"/>
              </a:ext>
            </a:extLst>
          </p:cNvPr>
          <p:cNvSpPr/>
          <p:nvPr/>
        </p:nvSpPr>
        <p:spPr>
          <a:xfrm>
            <a:off x="4900112" y="4377878"/>
            <a:ext cx="710497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horse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0DAE4CF3-4970-5D4E-8F89-3415416C5137}"/>
              </a:ext>
            </a:extLst>
          </p:cNvPr>
          <p:cNvSpPr/>
          <p:nvPr/>
        </p:nvSpPr>
        <p:spPr>
          <a:xfrm>
            <a:off x="5660299" y="4377877"/>
            <a:ext cx="970534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watched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74977DD2-8FA2-544A-9737-17A624567A7A}"/>
              </a:ext>
            </a:extLst>
          </p:cNvPr>
          <p:cNvSpPr/>
          <p:nvPr/>
        </p:nvSpPr>
        <p:spPr>
          <a:xfrm>
            <a:off x="6671020" y="4377876"/>
            <a:ext cx="444940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E2FD0628-43C0-4346-BFFB-E86B9C0B8D47}"/>
              </a:ext>
            </a:extLst>
          </p:cNvPr>
          <p:cNvSpPr/>
          <p:nvPr/>
        </p:nvSpPr>
        <p:spPr>
          <a:xfrm>
            <a:off x="7153481" y="4377875"/>
            <a:ext cx="513786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B6351AC8-A40D-4A45-9B88-3B892F7E59D4}"/>
              </a:ext>
            </a:extLst>
          </p:cNvPr>
          <p:cNvSpPr/>
          <p:nvPr/>
        </p:nvSpPr>
        <p:spPr>
          <a:xfrm>
            <a:off x="7735528" y="4377876"/>
            <a:ext cx="811595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woman</a:t>
            </a:r>
            <a:endParaRPr kumimoji="1" lang="zh-CN" alt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FC093B96-D3E5-F74B-9B5B-F843A9970489}"/>
              </a:ext>
            </a:extLst>
          </p:cNvPr>
          <p:cNvSpPr/>
          <p:nvPr/>
        </p:nvSpPr>
        <p:spPr>
          <a:xfrm>
            <a:off x="11049281" y="4378705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[SEP]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A7D8595B-9BE6-A548-A85F-82ADECE88B90}"/>
              </a:ext>
            </a:extLst>
          </p:cNvPr>
          <p:cNvSpPr/>
          <p:nvPr/>
        </p:nvSpPr>
        <p:spPr>
          <a:xfrm>
            <a:off x="3646414" y="4377875"/>
            <a:ext cx="623910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[CLS]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B46DA013-086F-B74C-81D1-3416F29984D1}"/>
              </a:ext>
            </a:extLst>
          </p:cNvPr>
          <p:cNvSpPr/>
          <p:nvPr/>
        </p:nvSpPr>
        <p:spPr>
          <a:xfrm>
            <a:off x="500433" y="4377875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[IMG]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378FB4C1-DDB6-1C4B-AFD7-B35C4752341B}"/>
              </a:ext>
            </a:extLst>
          </p:cNvPr>
          <p:cNvSpPr/>
          <p:nvPr/>
        </p:nvSpPr>
        <p:spPr>
          <a:xfrm>
            <a:off x="8596911" y="4377876"/>
            <a:ext cx="366251" cy="290899"/>
          </a:xfrm>
          <a:prstGeom prst="roundRect">
            <a:avLst/>
          </a:prstGeom>
          <a:solidFill>
            <a:schemeClr val="accent1">
              <a:alpha val="64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D8AA01BA-E381-CE43-AB2D-9889696D6530}"/>
              </a:ext>
            </a:extLst>
          </p:cNvPr>
          <p:cNvSpPr/>
          <p:nvPr/>
        </p:nvSpPr>
        <p:spPr>
          <a:xfrm>
            <a:off x="9023560" y="4377876"/>
            <a:ext cx="380828" cy="290899"/>
          </a:xfrm>
          <a:prstGeom prst="roundRect">
            <a:avLst/>
          </a:prstGeom>
          <a:solidFill>
            <a:schemeClr val="accent1">
              <a:alpha val="64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C71CB536-2AAA-7849-A3E7-AB1E1862045D}"/>
              </a:ext>
            </a:extLst>
          </p:cNvPr>
          <p:cNvSpPr/>
          <p:nvPr/>
        </p:nvSpPr>
        <p:spPr>
          <a:xfrm>
            <a:off x="9455024" y="4378706"/>
            <a:ext cx="811595" cy="294289"/>
          </a:xfrm>
          <a:prstGeom prst="roundRect">
            <a:avLst/>
          </a:prstGeom>
          <a:solidFill>
            <a:schemeClr val="accent1">
              <a:alpha val="64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[MASK]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A8928A10-30D2-8340-B7AC-976AFB5E7195}"/>
              </a:ext>
            </a:extLst>
          </p:cNvPr>
          <p:cNvSpPr/>
          <p:nvPr/>
        </p:nvSpPr>
        <p:spPr>
          <a:xfrm>
            <a:off x="10328066" y="4378706"/>
            <a:ext cx="665601" cy="294289"/>
          </a:xfrm>
          <a:prstGeom prst="roundRect">
            <a:avLst/>
          </a:prstGeom>
          <a:solidFill>
            <a:schemeClr val="accent1">
              <a:alpha val="64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20F6816-8196-E341-9A7C-3B2112F5A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158" y="4240067"/>
            <a:ext cx="2184400" cy="56651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1706BD0-D4BD-D742-8A4C-252F44F2163C}"/>
              </a:ext>
            </a:extLst>
          </p:cNvPr>
          <p:cNvSpPr txBox="1"/>
          <p:nvPr/>
        </p:nvSpPr>
        <p:spPr>
          <a:xfrm>
            <a:off x="1642127" y="5175586"/>
            <a:ext cx="154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Image Regions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BDC098B-A37D-A946-A2A5-E6CE733A1CA2}"/>
              </a:ext>
            </a:extLst>
          </p:cNvPr>
          <p:cNvSpPr txBox="1"/>
          <p:nvPr/>
        </p:nvSpPr>
        <p:spPr>
          <a:xfrm>
            <a:off x="5835259" y="5169600"/>
            <a:ext cx="119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Query Text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1D14DE1-F66E-8847-8461-74B5F2DDCD00}"/>
              </a:ext>
            </a:extLst>
          </p:cNvPr>
          <p:cNvSpPr txBox="1"/>
          <p:nvPr/>
        </p:nvSpPr>
        <p:spPr>
          <a:xfrm>
            <a:off x="8955123" y="5169600"/>
            <a:ext cx="16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Query Template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左大括号 21">
            <a:extLst>
              <a:ext uri="{FF2B5EF4-FFF2-40B4-BE49-F238E27FC236}">
                <a16:creationId xmlns:a16="http://schemas.microsoft.com/office/drawing/2014/main" id="{0F17FFD6-77C1-5C49-89CA-AAE65758B6A5}"/>
              </a:ext>
            </a:extLst>
          </p:cNvPr>
          <p:cNvSpPr/>
          <p:nvPr/>
        </p:nvSpPr>
        <p:spPr>
          <a:xfrm rot="16200000">
            <a:off x="2279327" y="3906134"/>
            <a:ext cx="290898" cy="2163568"/>
          </a:xfrm>
          <a:prstGeom prst="leftBrace">
            <a:avLst>
              <a:gd name="adj1" fmla="val 80258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左大括号 22">
            <a:extLst>
              <a:ext uri="{FF2B5EF4-FFF2-40B4-BE49-F238E27FC236}">
                <a16:creationId xmlns:a16="http://schemas.microsoft.com/office/drawing/2014/main" id="{F9C37520-318B-8047-AD96-D932CF099818}"/>
              </a:ext>
            </a:extLst>
          </p:cNvPr>
          <p:cNvSpPr/>
          <p:nvPr/>
        </p:nvSpPr>
        <p:spPr>
          <a:xfrm rot="16200000">
            <a:off x="6288051" y="2879173"/>
            <a:ext cx="290898" cy="4227246"/>
          </a:xfrm>
          <a:prstGeom prst="leftBrace">
            <a:avLst>
              <a:gd name="adj1" fmla="val 80258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左大括号 23">
            <a:extLst>
              <a:ext uri="{FF2B5EF4-FFF2-40B4-BE49-F238E27FC236}">
                <a16:creationId xmlns:a16="http://schemas.microsoft.com/office/drawing/2014/main" id="{20EB95BC-F4B7-CE4F-903C-A5804517485A}"/>
              </a:ext>
            </a:extLst>
          </p:cNvPr>
          <p:cNvSpPr/>
          <p:nvPr/>
        </p:nvSpPr>
        <p:spPr>
          <a:xfrm rot="16200000">
            <a:off x="9649840" y="3787443"/>
            <a:ext cx="290898" cy="2396756"/>
          </a:xfrm>
          <a:prstGeom prst="leftBrace">
            <a:avLst>
              <a:gd name="adj1" fmla="val 80258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6C9897B-9DB2-9046-8628-8A4EF9DF0581}"/>
              </a:ext>
            </a:extLst>
          </p:cNvPr>
          <p:cNvSpPr txBox="1"/>
          <p:nvPr/>
        </p:nvSpPr>
        <p:spPr>
          <a:xfrm>
            <a:off x="831508" y="3333275"/>
            <a:ext cx="2555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</a:t>
            </a:r>
            <a:r>
              <a:rPr kumimoji="1" lang="zh-CN" altLang="en-US" sz="24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Sub-prompt</a:t>
            </a:r>
            <a:endParaRPr kumimoji="1" lang="zh-CN" altLang="en-US" sz="2400" b="1" dirty="0">
              <a:solidFill>
                <a:srgbClr val="135B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FDD5F24-4571-9046-AF90-17655DBB3332}"/>
              </a:ext>
            </a:extLst>
          </p:cNvPr>
          <p:cNvSpPr txBox="1"/>
          <p:nvPr/>
        </p:nvSpPr>
        <p:spPr>
          <a:xfrm>
            <a:off x="6329611" y="3333275"/>
            <a:ext cx="2698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Textual</a:t>
            </a:r>
            <a:r>
              <a:rPr kumimoji="1" lang="zh-CN" altLang="en-US" sz="24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Sub-prompt</a:t>
            </a:r>
            <a:endParaRPr kumimoji="1" lang="zh-CN" altLang="en-US" sz="2400" b="1" dirty="0">
              <a:solidFill>
                <a:srgbClr val="135B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左大括号 26">
            <a:extLst>
              <a:ext uri="{FF2B5EF4-FFF2-40B4-BE49-F238E27FC236}">
                <a16:creationId xmlns:a16="http://schemas.microsoft.com/office/drawing/2014/main" id="{045749CC-70B2-4144-A631-5A8461D38306}"/>
              </a:ext>
            </a:extLst>
          </p:cNvPr>
          <p:cNvSpPr/>
          <p:nvPr/>
        </p:nvSpPr>
        <p:spPr>
          <a:xfrm rot="5400000">
            <a:off x="7533474" y="-34817"/>
            <a:ext cx="290898" cy="8065018"/>
          </a:xfrm>
          <a:prstGeom prst="leftBrace">
            <a:avLst>
              <a:gd name="adj1" fmla="val 80258"/>
              <a:gd name="adj2" fmla="val 4974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左大括号 27">
            <a:extLst>
              <a:ext uri="{FF2B5EF4-FFF2-40B4-BE49-F238E27FC236}">
                <a16:creationId xmlns:a16="http://schemas.microsoft.com/office/drawing/2014/main" id="{66F33F50-FC2B-454A-9268-DCA55BCAD7A7}"/>
              </a:ext>
            </a:extLst>
          </p:cNvPr>
          <p:cNvSpPr/>
          <p:nvPr/>
        </p:nvSpPr>
        <p:spPr>
          <a:xfrm rot="5400000">
            <a:off x="1848883" y="2485465"/>
            <a:ext cx="290898" cy="3024453"/>
          </a:xfrm>
          <a:prstGeom prst="leftBrace">
            <a:avLst>
              <a:gd name="adj1" fmla="val 80258"/>
              <a:gd name="adj2" fmla="val 4974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D4EA80-512E-6848-90D5-D2F174241E9F}"/>
                  </a:ext>
                </a:extLst>
              </p:cNvPr>
              <p:cNvSpPr txBox="1"/>
              <p:nvPr/>
            </p:nvSpPr>
            <p:spPr>
              <a:xfrm>
                <a:off x="1015674" y="2767489"/>
                <a:ext cx="2170915" cy="537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=(</m:t>
                      </m:r>
                      <m:sSubSup>
                        <m:sSubSup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  <m:sup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D4EA80-512E-6848-90D5-D2F174241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674" y="2767489"/>
                <a:ext cx="2170915" cy="537135"/>
              </a:xfrm>
              <a:prstGeom prst="rect">
                <a:avLst/>
              </a:prstGeom>
              <a:blipFill>
                <a:blip r:embed="rId3"/>
                <a:stretch>
                  <a:fillRect r="-581"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4D13590A-CC4F-7146-B2B5-55F0200762AC}"/>
              </a:ext>
            </a:extLst>
          </p:cNvPr>
          <p:cNvSpPr txBox="1"/>
          <p:nvPr/>
        </p:nvSpPr>
        <p:spPr>
          <a:xfrm>
            <a:off x="859972" y="1952417"/>
            <a:ext cx="1285993" cy="646331"/>
          </a:xfrm>
          <a:prstGeom prst="rect">
            <a:avLst/>
          </a:prstGeom>
          <a:noFill/>
          <a:ln>
            <a:solidFill>
              <a:srgbClr val="135B8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visual </a:t>
            </a:r>
          </a:p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appearance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79481B7-DD9B-8A4A-AD87-6FE0483ED775}"/>
              </a:ext>
            </a:extLst>
          </p:cNvPr>
          <p:cNvSpPr txBox="1"/>
          <p:nvPr/>
        </p:nvSpPr>
        <p:spPr>
          <a:xfrm>
            <a:off x="2356567" y="2226765"/>
            <a:ext cx="1114408" cy="369332"/>
          </a:xfrm>
          <a:prstGeom prst="rect">
            <a:avLst/>
          </a:prstGeom>
          <a:noFill/>
          <a:ln>
            <a:solidFill>
              <a:srgbClr val="135B8A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color text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7DEE525-3528-B048-B21A-86F2B34851A2}"/>
              </a:ext>
            </a:extLst>
          </p:cNvPr>
          <p:cNvSpPr txBox="1"/>
          <p:nvPr/>
        </p:nvSpPr>
        <p:spPr>
          <a:xfrm>
            <a:off x="734314" y="1547625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RGB (255, 0, 0)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0C0C101-AF31-C947-A700-11E50035F5FF}"/>
              </a:ext>
            </a:extLst>
          </p:cNvPr>
          <p:cNvSpPr txBox="1"/>
          <p:nvPr/>
        </p:nvSpPr>
        <p:spPr>
          <a:xfrm>
            <a:off x="2671704" y="188349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9C736A28-8119-5A48-A696-BB9C7E5C94E5}"/>
              </a:ext>
            </a:extLst>
          </p:cNvPr>
          <p:cNvCxnSpPr>
            <a:stCxn id="29" idx="0"/>
            <a:endCxn id="30" idx="2"/>
          </p:cNvCxnSpPr>
          <p:nvPr/>
        </p:nvCxnSpPr>
        <p:spPr>
          <a:xfrm flipH="1" flipV="1">
            <a:off x="1502969" y="2598748"/>
            <a:ext cx="598163" cy="168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E21DC2F2-1F86-6C46-92D8-BF534CBB0808}"/>
              </a:ext>
            </a:extLst>
          </p:cNvPr>
          <p:cNvCxnSpPr>
            <a:cxnSpLocks/>
            <a:stCxn id="29" idx="0"/>
            <a:endCxn id="31" idx="2"/>
          </p:cNvCxnSpPr>
          <p:nvPr/>
        </p:nvCxnSpPr>
        <p:spPr>
          <a:xfrm flipV="1">
            <a:off x="2101132" y="2596097"/>
            <a:ext cx="812639" cy="171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24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1" animBg="1"/>
      <p:bldP spid="28" grpId="1" animBg="1"/>
      <p:bldP spid="29" grpId="0"/>
      <p:bldP spid="30" grpId="0" animBg="1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8483A6-C446-DF4C-93FD-5B2301C94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dirty="0"/>
              <a:t>Cross-modal prompt search</a:t>
            </a:r>
            <a:endParaRPr kumimoji="1" lang="zh-CN" altLang="en-US" sz="4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CCA2FA-E636-DA4A-BC66-4C016D86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12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23E73C4-3B5B-8849-AF83-B33575DB7F7D}"/>
                  </a:ext>
                </a:extLst>
              </p:cNvPr>
              <p:cNvSpPr txBox="1"/>
              <p:nvPr/>
            </p:nvSpPr>
            <p:spPr>
              <a:xfrm>
                <a:off x="838200" y="4652797"/>
                <a:ext cx="1504267" cy="378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Color Text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zh-CN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acc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23E73C4-3B5B-8849-AF83-B33575DB7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652797"/>
                <a:ext cx="1504267" cy="378373"/>
              </a:xfrm>
              <a:prstGeom prst="rect">
                <a:avLst/>
              </a:prstGeom>
              <a:blipFill>
                <a:blip r:embed="rId3"/>
                <a:stretch>
                  <a:fillRect l="-1681" t="-3333" b="-3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470742C0-4A49-A844-99C1-253677E5A1E5}"/>
              </a:ext>
            </a:extLst>
          </p:cNvPr>
          <p:cNvSpPr txBox="1"/>
          <p:nvPr/>
        </p:nvSpPr>
        <p:spPr>
          <a:xfrm>
            <a:off x="1277146" y="3010078"/>
            <a:ext cx="8545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</a:p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</a:p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Pink</a:t>
            </a:r>
          </a:p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Yellow</a:t>
            </a:r>
          </a:p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......</a:t>
            </a: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CF0BA5E1-16A9-104E-B1A4-28A3E6BB0F9F}"/>
              </a:ext>
            </a:extLst>
          </p:cNvPr>
          <p:cNvSpPr/>
          <p:nvPr/>
        </p:nvSpPr>
        <p:spPr>
          <a:xfrm>
            <a:off x="1024277" y="3010078"/>
            <a:ext cx="1164772" cy="1631216"/>
          </a:xfrm>
          <a:prstGeom prst="roundRect">
            <a:avLst/>
          </a:prstGeom>
          <a:noFill/>
          <a:ln>
            <a:solidFill>
              <a:srgbClr val="135B8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BBC4712-BAC4-B74A-BA20-DE9CE42BEFAA}"/>
                  </a:ext>
                </a:extLst>
              </p:cNvPr>
              <p:cNvSpPr txBox="1"/>
              <p:nvPr/>
            </p:nvSpPr>
            <p:spPr>
              <a:xfrm>
                <a:off x="3046520" y="3030623"/>
                <a:ext cx="487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BBC4712-BAC4-B74A-BA20-DE9CE42BE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520" y="3030623"/>
                <a:ext cx="487762" cy="369332"/>
              </a:xfrm>
              <a:prstGeom prst="rect">
                <a:avLst/>
              </a:prstGeom>
              <a:blipFill>
                <a:blip r:embed="rId4"/>
                <a:stretch>
                  <a:fillRect l="-7692" t="-16667" r="-2564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FD60CEA4-182D-994F-A0DE-81CE5B7FB80A}"/>
              </a:ext>
            </a:extLst>
          </p:cNvPr>
          <p:cNvCxnSpPr>
            <a:cxnSpLocks/>
          </p:cNvCxnSpPr>
          <p:nvPr/>
        </p:nvCxnSpPr>
        <p:spPr>
          <a:xfrm>
            <a:off x="1938678" y="3222172"/>
            <a:ext cx="1008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205CAAD2-7D2B-2242-8487-D4E71017E537}"/>
              </a:ext>
            </a:extLst>
          </p:cNvPr>
          <p:cNvCxnSpPr/>
          <p:nvPr/>
        </p:nvCxnSpPr>
        <p:spPr>
          <a:xfrm>
            <a:off x="1938677" y="3537858"/>
            <a:ext cx="1008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3F73C9D9-B916-AB41-8E58-F9D6A7F0D117}"/>
              </a:ext>
            </a:extLst>
          </p:cNvPr>
          <p:cNvCxnSpPr/>
          <p:nvPr/>
        </p:nvCxnSpPr>
        <p:spPr>
          <a:xfrm>
            <a:off x="1938677" y="3858344"/>
            <a:ext cx="1008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3CCB73D0-BE7E-8A46-B4F2-B3C992ECF267}"/>
              </a:ext>
            </a:extLst>
          </p:cNvPr>
          <p:cNvCxnSpPr/>
          <p:nvPr/>
        </p:nvCxnSpPr>
        <p:spPr>
          <a:xfrm>
            <a:off x="2047534" y="4147458"/>
            <a:ext cx="1008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8DC8D8A-7746-3641-8576-A3E5287F606E}"/>
                  </a:ext>
                </a:extLst>
              </p:cNvPr>
              <p:cNvSpPr txBox="1"/>
              <p:nvPr/>
            </p:nvSpPr>
            <p:spPr>
              <a:xfrm>
                <a:off x="3046520" y="3407621"/>
                <a:ext cx="487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8DC8D8A-7746-3641-8576-A3E5287F6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520" y="3407621"/>
                <a:ext cx="487762" cy="369332"/>
              </a:xfrm>
              <a:prstGeom prst="rect">
                <a:avLst/>
              </a:prstGeom>
              <a:blipFill>
                <a:blip r:embed="rId5"/>
                <a:stretch>
                  <a:fillRect l="-7692" t="-16667" r="-2564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3F83C62-63B7-1E46-9EBB-446A586906C3}"/>
                  </a:ext>
                </a:extLst>
              </p:cNvPr>
              <p:cNvSpPr txBox="1"/>
              <p:nvPr/>
            </p:nvSpPr>
            <p:spPr>
              <a:xfrm>
                <a:off x="3046520" y="3761621"/>
                <a:ext cx="487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3F83C62-63B7-1E46-9EBB-446A58690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520" y="3761621"/>
                <a:ext cx="487762" cy="369332"/>
              </a:xfrm>
              <a:prstGeom prst="rect">
                <a:avLst/>
              </a:prstGeom>
              <a:blipFill>
                <a:blip r:embed="rId6"/>
                <a:stretch>
                  <a:fillRect l="-7692" t="-20000" r="-2564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CC59087-20FD-DF4C-B039-FC50BC08E3FE}"/>
                  </a:ext>
                </a:extLst>
              </p:cNvPr>
              <p:cNvSpPr txBox="1"/>
              <p:nvPr/>
            </p:nvSpPr>
            <p:spPr>
              <a:xfrm>
                <a:off x="3046520" y="4100289"/>
                <a:ext cx="487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CC59087-20FD-DF4C-B039-FC50BC08E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520" y="4100289"/>
                <a:ext cx="487762" cy="369332"/>
              </a:xfrm>
              <a:prstGeom prst="rect">
                <a:avLst/>
              </a:prstGeom>
              <a:blipFill>
                <a:blip r:embed="rId7"/>
                <a:stretch>
                  <a:fillRect l="-7692" t="-20690" r="-2564" b="-13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8826668-1994-3847-8D4C-CCE492F4850A}"/>
                  </a:ext>
                </a:extLst>
              </p:cNvPr>
              <p:cNvSpPr txBox="1"/>
              <p:nvPr/>
            </p:nvSpPr>
            <p:spPr>
              <a:xfrm>
                <a:off x="2509729" y="4652798"/>
                <a:ext cx="1480906" cy="378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RGB Space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zh-CN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acc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8826668-1994-3847-8D4C-CCE492F48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729" y="4652798"/>
                <a:ext cx="1480906" cy="378373"/>
              </a:xfrm>
              <a:prstGeom prst="rect">
                <a:avLst/>
              </a:prstGeom>
              <a:blipFill>
                <a:blip r:embed="rId8"/>
                <a:stretch>
                  <a:fillRect l="-2542" t="-3333" b="-3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圆角矩形 19">
            <a:extLst>
              <a:ext uri="{FF2B5EF4-FFF2-40B4-BE49-F238E27FC236}">
                <a16:creationId xmlns:a16="http://schemas.microsoft.com/office/drawing/2014/main" id="{D121A425-B431-994C-AD28-94B360CADDB0}"/>
              </a:ext>
            </a:extLst>
          </p:cNvPr>
          <p:cNvSpPr/>
          <p:nvPr/>
        </p:nvSpPr>
        <p:spPr>
          <a:xfrm>
            <a:off x="2868288" y="3010078"/>
            <a:ext cx="1758305" cy="1631216"/>
          </a:xfrm>
          <a:prstGeom prst="roundRect">
            <a:avLst/>
          </a:prstGeom>
          <a:noFill/>
          <a:ln>
            <a:solidFill>
              <a:srgbClr val="135B8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6D94952-F85F-BA45-8696-06DAD78EF601}"/>
              </a:ext>
            </a:extLst>
          </p:cNvPr>
          <p:cNvSpPr txBox="1"/>
          <p:nvPr/>
        </p:nvSpPr>
        <p:spPr>
          <a:xfrm>
            <a:off x="3041839" y="4300287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......</a:t>
            </a:r>
            <a:endParaRPr kumimoji="1" lang="zh-CN" altLang="en-US" b="1" dirty="0"/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958AEA27-E152-5B4D-9B8A-5C17D743D43C}"/>
              </a:ext>
            </a:extLst>
          </p:cNvPr>
          <p:cNvSpPr/>
          <p:nvPr/>
        </p:nvSpPr>
        <p:spPr>
          <a:xfrm>
            <a:off x="6981954" y="3881930"/>
            <a:ext cx="548738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D37CEE88-0E5F-F94A-B22B-27C102E9CDE7}"/>
              </a:ext>
            </a:extLst>
          </p:cNvPr>
          <p:cNvSpPr/>
          <p:nvPr/>
        </p:nvSpPr>
        <p:spPr>
          <a:xfrm>
            <a:off x="7562189" y="3881929"/>
            <a:ext cx="710497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0B8D4B67-38EA-7B4C-94BC-FBD0E47ED5ED}"/>
              </a:ext>
            </a:extLst>
          </p:cNvPr>
          <p:cNvSpPr/>
          <p:nvPr/>
        </p:nvSpPr>
        <p:spPr>
          <a:xfrm>
            <a:off x="8322376" y="3881928"/>
            <a:ext cx="623910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2EA7D84B-E1E8-5648-AAD0-30A23D059247}"/>
              </a:ext>
            </a:extLst>
          </p:cNvPr>
          <p:cNvSpPr/>
          <p:nvPr/>
        </p:nvSpPr>
        <p:spPr>
          <a:xfrm>
            <a:off x="10599641" y="3878538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[SEP]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71259B88-CB76-564E-BA95-123970698745}"/>
              </a:ext>
            </a:extLst>
          </p:cNvPr>
          <p:cNvSpPr/>
          <p:nvPr/>
        </p:nvSpPr>
        <p:spPr>
          <a:xfrm>
            <a:off x="6308491" y="3881926"/>
            <a:ext cx="623910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[CLS]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46B9CAF5-FD3A-1648-9F82-7EF2A6598635}"/>
              </a:ext>
            </a:extLst>
          </p:cNvPr>
          <p:cNvSpPr/>
          <p:nvPr/>
        </p:nvSpPr>
        <p:spPr>
          <a:xfrm>
            <a:off x="4811609" y="3878538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[IMG]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9C4BE236-EFF9-DE44-A744-DE8FB6560DD7}"/>
              </a:ext>
            </a:extLst>
          </p:cNvPr>
          <p:cNvSpPr/>
          <p:nvPr/>
        </p:nvSpPr>
        <p:spPr>
          <a:xfrm>
            <a:off x="9005384" y="3878539"/>
            <a:ext cx="811595" cy="294289"/>
          </a:xfrm>
          <a:prstGeom prst="roundRect">
            <a:avLst/>
          </a:prstGeom>
          <a:solidFill>
            <a:schemeClr val="accent1">
              <a:alpha val="64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[MASK]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BA4F645A-1ABC-E84E-82BF-49E49DC19CF7}"/>
              </a:ext>
            </a:extLst>
          </p:cNvPr>
          <p:cNvSpPr/>
          <p:nvPr/>
        </p:nvSpPr>
        <p:spPr>
          <a:xfrm>
            <a:off x="9878426" y="3878539"/>
            <a:ext cx="665601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FF6E637-1EC3-4B48-892C-D977655AD57F}"/>
              </a:ext>
            </a:extLst>
          </p:cNvPr>
          <p:cNvSpPr/>
          <p:nvPr/>
        </p:nvSpPr>
        <p:spPr>
          <a:xfrm>
            <a:off x="5630222" y="3757931"/>
            <a:ext cx="537841" cy="474464"/>
          </a:xfrm>
          <a:prstGeom prst="rect">
            <a:avLst/>
          </a:prstGeom>
          <a:solidFill>
            <a:srgbClr val="C00000">
              <a:alpha val="45082"/>
            </a:srgb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CD3CCE5F-C178-E54B-9B24-1350FCBA9AA5}"/>
              </a:ext>
            </a:extLst>
          </p:cNvPr>
          <p:cNvSpPr/>
          <p:nvPr/>
        </p:nvSpPr>
        <p:spPr>
          <a:xfrm>
            <a:off x="9075685" y="2599808"/>
            <a:ext cx="723900" cy="541163"/>
          </a:xfrm>
          <a:prstGeom prst="roundRect">
            <a:avLst/>
          </a:prstGeom>
          <a:solidFill>
            <a:schemeClr val="accent4">
              <a:alpha val="8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MLM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10438E0B-1BE5-2944-9AD1-949033A112D1}"/>
              </a:ext>
            </a:extLst>
          </p:cNvPr>
          <p:cNvCxnSpPr>
            <a:cxnSpLocks/>
            <a:endCxn id="39" idx="2"/>
          </p:cNvCxnSpPr>
          <p:nvPr/>
        </p:nvCxnSpPr>
        <p:spPr>
          <a:xfrm flipV="1">
            <a:off x="9437330" y="3140971"/>
            <a:ext cx="305" cy="71715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5F713B91-DF72-5B4A-8EE8-AB4091EBEF05}"/>
              </a:ext>
            </a:extLst>
          </p:cNvPr>
          <p:cNvCxnSpPr>
            <a:cxnSpLocks/>
            <a:stCxn id="39" idx="1"/>
          </p:cNvCxnSpPr>
          <p:nvPr/>
        </p:nvCxnSpPr>
        <p:spPr>
          <a:xfrm flipH="1" flipV="1">
            <a:off x="8416796" y="2869399"/>
            <a:ext cx="658889" cy="99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70BC3DDD-6AF6-1840-A791-7368E13306E7}"/>
              </a:ext>
            </a:extLst>
          </p:cNvPr>
          <p:cNvSpPr/>
          <p:nvPr/>
        </p:nvSpPr>
        <p:spPr>
          <a:xfrm>
            <a:off x="7501012" y="2364137"/>
            <a:ext cx="926670" cy="1054067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606FC879-7031-674D-8934-8A123FCCF58A}"/>
                  </a:ext>
                </a:extLst>
              </p:cNvPr>
              <p:cNvSpPr txBox="1"/>
              <p:nvPr/>
            </p:nvSpPr>
            <p:spPr>
              <a:xfrm>
                <a:off x="7585121" y="3232088"/>
                <a:ext cx="78726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Vocab </a:t>
                </a:r>
                <a14:m>
                  <m:oMath xmlns:m="http://schemas.openxmlformats.org/officeDocument/2006/math">
                    <m:r>
                      <a:rPr kumimoji="1" lang="en-US" altLang="zh-CN" sz="1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606FC879-7031-674D-8934-8A123FCCF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121" y="3232088"/>
                <a:ext cx="787267" cy="307777"/>
              </a:xfrm>
              <a:prstGeom prst="rect">
                <a:avLst/>
              </a:prstGeom>
              <a:blipFill>
                <a:blip r:embed="rId9"/>
                <a:stretch>
                  <a:fillRect l="-3175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曲线连接符 45">
            <a:extLst>
              <a:ext uri="{FF2B5EF4-FFF2-40B4-BE49-F238E27FC236}">
                <a16:creationId xmlns:a16="http://schemas.microsoft.com/office/drawing/2014/main" id="{40B36931-379A-A14A-86E7-A8FF0DA99DD0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4485676" y="3222172"/>
            <a:ext cx="1413467" cy="53575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7A20A65F-D605-B542-9393-1F4744AAC455}"/>
              </a:ext>
            </a:extLst>
          </p:cNvPr>
          <p:cNvSpPr txBox="1"/>
          <p:nvPr/>
        </p:nvSpPr>
        <p:spPr>
          <a:xfrm>
            <a:off x="1646205" y="5068336"/>
            <a:ext cx="180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candidate set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F4FD608-DEF8-4245-BFF6-100D5346622F}"/>
              </a:ext>
            </a:extLst>
          </p:cNvPr>
          <p:cNvSpPr txBox="1"/>
          <p:nvPr/>
        </p:nvSpPr>
        <p:spPr>
          <a:xfrm>
            <a:off x="3462704" y="3034456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(255, 0, 0)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C127725-CCC4-5542-8460-7DC76A035DE8}"/>
              </a:ext>
            </a:extLst>
          </p:cNvPr>
          <p:cNvSpPr txBox="1"/>
          <p:nvPr/>
        </p:nvSpPr>
        <p:spPr>
          <a:xfrm>
            <a:off x="3474409" y="419879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(xx, xx, x)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E351498-0D1D-014C-8B8C-E4E04416B1B4}"/>
              </a:ext>
            </a:extLst>
          </p:cNvPr>
          <p:cNvSpPr txBox="1"/>
          <p:nvPr/>
        </p:nvSpPr>
        <p:spPr>
          <a:xfrm>
            <a:off x="3474409" y="378461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(xx, xx, x)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F03AB8E-7645-5E45-94F2-660A45044476}"/>
              </a:ext>
            </a:extLst>
          </p:cNvPr>
          <p:cNvSpPr txBox="1"/>
          <p:nvPr/>
        </p:nvSpPr>
        <p:spPr>
          <a:xfrm>
            <a:off x="3474409" y="34011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(xx, xx, x)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直线连接符 57">
            <a:extLst>
              <a:ext uri="{FF2B5EF4-FFF2-40B4-BE49-F238E27FC236}">
                <a16:creationId xmlns:a16="http://schemas.microsoft.com/office/drawing/2014/main" id="{EA32CFDC-90EB-ED46-A7ED-1B4B988D451C}"/>
              </a:ext>
            </a:extLst>
          </p:cNvPr>
          <p:cNvCxnSpPr>
            <a:cxnSpLocks/>
          </p:cNvCxnSpPr>
          <p:nvPr/>
        </p:nvCxnSpPr>
        <p:spPr>
          <a:xfrm>
            <a:off x="7753358" y="2531706"/>
            <a:ext cx="0" cy="680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>
            <a:extLst>
              <a:ext uri="{FF2B5EF4-FFF2-40B4-BE49-F238E27FC236}">
                <a16:creationId xmlns:a16="http://schemas.microsoft.com/office/drawing/2014/main" id="{0091A556-5358-8C4C-90B9-6C4B1224CBE9}"/>
              </a:ext>
            </a:extLst>
          </p:cNvPr>
          <p:cNvSpPr/>
          <p:nvPr/>
        </p:nvSpPr>
        <p:spPr>
          <a:xfrm>
            <a:off x="7753358" y="2632464"/>
            <a:ext cx="357958" cy="1110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398F548D-02DA-6847-9905-7AB350AE1F61}"/>
              </a:ext>
            </a:extLst>
          </p:cNvPr>
          <p:cNvSpPr/>
          <p:nvPr/>
        </p:nvSpPr>
        <p:spPr>
          <a:xfrm>
            <a:off x="7753356" y="2745640"/>
            <a:ext cx="474859" cy="1110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7458DB7D-3D14-F54A-9D10-1956AE7ACE74}"/>
              </a:ext>
            </a:extLst>
          </p:cNvPr>
          <p:cNvSpPr/>
          <p:nvPr/>
        </p:nvSpPr>
        <p:spPr>
          <a:xfrm>
            <a:off x="7753356" y="2980058"/>
            <a:ext cx="207016" cy="1110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93EABCFB-1A3B-D240-A8C5-6BF6317FA5B9}"/>
              </a:ext>
            </a:extLst>
          </p:cNvPr>
          <p:cNvSpPr/>
          <p:nvPr/>
        </p:nvSpPr>
        <p:spPr>
          <a:xfrm>
            <a:off x="7753355" y="2865142"/>
            <a:ext cx="150267" cy="11101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26E7677-9E3B-1E42-936A-60E571598263}"/>
              </a:ext>
            </a:extLst>
          </p:cNvPr>
          <p:cNvSpPr txBox="1"/>
          <p:nvPr/>
        </p:nvSpPr>
        <p:spPr>
          <a:xfrm>
            <a:off x="5713577" y="2732570"/>
            <a:ext cx="549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右箭头 65">
            <a:extLst>
              <a:ext uri="{FF2B5EF4-FFF2-40B4-BE49-F238E27FC236}">
                <a16:creationId xmlns:a16="http://schemas.microsoft.com/office/drawing/2014/main" id="{744F1654-311B-A644-BF7D-8F0E94D543EC}"/>
              </a:ext>
            </a:extLst>
          </p:cNvPr>
          <p:cNvSpPr/>
          <p:nvPr/>
        </p:nvSpPr>
        <p:spPr>
          <a:xfrm>
            <a:off x="6212604" y="2845746"/>
            <a:ext cx="203272" cy="17396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右箭头 66">
            <a:extLst>
              <a:ext uri="{FF2B5EF4-FFF2-40B4-BE49-F238E27FC236}">
                <a16:creationId xmlns:a16="http://schemas.microsoft.com/office/drawing/2014/main" id="{8085371D-96D8-4346-954E-888AE557B1D1}"/>
              </a:ext>
            </a:extLst>
          </p:cNvPr>
          <p:cNvSpPr/>
          <p:nvPr/>
        </p:nvSpPr>
        <p:spPr>
          <a:xfrm rot="10800000">
            <a:off x="7207568" y="2863751"/>
            <a:ext cx="203272" cy="17396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53BAA45F-EEAB-3C4D-8137-473462BD7FB7}"/>
              </a:ext>
            </a:extLst>
          </p:cNvPr>
          <p:cNvSpPr txBox="1"/>
          <p:nvPr/>
        </p:nvSpPr>
        <p:spPr>
          <a:xfrm>
            <a:off x="6409357" y="2743481"/>
            <a:ext cx="82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Score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103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  <p:bldP spid="15" grpId="0"/>
      <p:bldP spid="16" grpId="0"/>
      <p:bldP spid="17" grpId="0"/>
      <p:bldP spid="19" grpId="0"/>
      <p:bldP spid="20" grpId="0" animBg="1"/>
      <p:bldP spid="21" grpId="0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8" grpId="0" animBg="1"/>
      <p:bldP spid="39" grpId="0" animBg="1"/>
      <p:bldP spid="42" grpId="0" animBg="1"/>
      <p:bldP spid="44" grpId="0" animBg="1"/>
      <p:bldP spid="47" grpId="0"/>
      <p:bldP spid="48" grpId="0"/>
      <p:bldP spid="51" grpId="0"/>
      <p:bldP spid="52" grpId="0"/>
      <p:bldP spid="53" grpId="0"/>
      <p:bldP spid="60" grpId="0" animBg="1"/>
      <p:bldP spid="61" grpId="0" animBg="1"/>
      <p:bldP spid="62" grpId="0" animBg="1"/>
      <p:bldP spid="63" grpId="0" animBg="1"/>
      <p:bldP spid="65" grpId="0"/>
      <p:bldP spid="66" grpId="0" animBg="1"/>
      <p:bldP spid="67" grpId="0" animBg="1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585E86-BDA0-704D-A386-97AE0398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实验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41BFAFE-19A0-3E40-B7AA-4A9A0BEB4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998" y="1387475"/>
            <a:ext cx="9772003" cy="478948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E6F8E0-95C9-004A-9381-0DB51D85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13</a:t>
            </a:fld>
            <a:endParaRPr kumimoji="1" lang="zh-CN" altLang="en-US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7940AF0F-1C16-484E-A37B-6E65031AE080}"/>
              </a:ext>
            </a:extLst>
          </p:cNvPr>
          <p:cNvSpPr/>
          <p:nvPr/>
        </p:nvSpPr>
        <p:spPr>
          <a:xfrm>
            <a:off x="2166257" y="4999151"/>
            <a:ext cx="8077199" cy="7811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 CPT outperforms the random baseline and the strong ﬁne-tuning baseline by a large margin in zero-shot and few-shot settings</a:t>
            </a:r>
            <a:endParaRPr kumimoji="1" lang="zh-CN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6BC845F-0A93-F146-8C4F-EEDDEE744174}"/>
              </a:ext>
            </a:extLst>
          </p:cNvPr>
          <p:cNvSpPr/>
          <p:nvPr/>
        </p:nvSpPr>
        <p:spPr>
          <a:xfrm>
            <a:off x="2535529" y="4999151"/>
            <a:ext cx="8077199" cy="7811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 CPT achieves signiﬁcantly smaller standard deviation than ﬁne-tuning</a:t>
            </a:r>
            <a:endParaRPr kumimoji="1" lang="zh-CN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3C750C9B-6EB9-8A4F-95C5-3B4024C8A850}"/>
              </a:ext>
            </a:extLst>
          </p:cNvPr>
          <p:cNvSpPr/>
          <p:nvPr/>
        </p:nvSpPr>
        <p:spPr>
          <a:xfrm>
            <a:off x="2436714" y="3749635"/>
            <a:ext cx="8077199" cy="7811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(3) CPT slightly underperforms ﬁne-tuning with 16 shots in </a:t>
            </a:r>
            <a:r>
              <a:rPr kumimoji="1" lang="en-US" altLang="zh-CN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RefCOCO</a:t>
            </a:r>
            <a:r>
              <a:rPr kumimoji="1" lang="en-US" altLang="zh-CN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evaluation. The reason is that </a:t>
            </a:r>
            <a:r>
              <a:rPr kumimoji="1" lang="en-US" altLang="zh-CN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RefCOCO</a:t>
            </a:r>
            <a:r>
              <a:rPr kumimoji="1" lang="en-US" altLang="zh-CN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has more color-based expressions (e.g., the person in the red shirt and blue hat), which can disturb our color-based CPT</a:t>
            </a:r>
            <a:endParaRPr kumimoji="1" lang="zh-CN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3D80A43A-1ACC-B647-860B-228381B141C8}"/>
              </a:ext>
            </a:extLst>
          </p:cNvPr>
          <p:cNvSpPr/>
          <p:nvPr/>
        </p:nvSpPr>
        <p:spPr>
          <a:xfrm>
            <a:off x="2436713" y="3905178"/>
            <a:ext cx="8077199" cy="7811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(4) CPT achieves comparable performance to strong ﬁne-tuned VL-PTMs in fully supervised settings.</a:t>
            </a:r>
            <a:endParaRPr kumimoji="1" lang="zh-CN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7FCB53-D554-F449-8540-FF27CD559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拓展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576A51E-7A85-2C47-9968-3E384FDEC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82169"/>
            <a:ext cx="10515600" cy="4400099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F2E5D2-11A6-3243-89C4-0DE32FFB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14</a:t>
            </a:fld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1142C1B-4434-1D48-AC93-33D0EDB05BAC}"/>
              </a:ext>
            </a:extLst>
          </p:cNvPr>
          <p:cNvSpPr/>
          <p:nvPr/>
        </p:nvSpPr>
        <p:spPr>
          <a:xfrm>
            <a:off x="612742" y="1498862"/>
            <a:ext cx="11057642" cy="1376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3B60353-533C-1F42-99D3-24A3D9E1360F}"/>
              </a:ext>
            </a:extLst>
          </p:cNvPr>
          <p:cNvSpPr/>
          <p:nvPr/>
        </p:nvSpPr>
        <p:spPr>
          <a:xfrm>
            <a:off x="736861" y="2900972"/>
            <a:ext cx="11057642" cy="1510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283C515-26B4-4147-8722-12545498E97E}"/>
              </a:ext>
            </a:extLst>
          </p:cNvPr>
          <p:cNvSpPr/>
          <p:nvPr/>
        </p:nvSpPr>
        <p:spPr>
          <a:xfrm>
            <a:off x="736861" y="4411743"/>
            <a:ext cx="11057642" cy="1653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807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445B3B-29D4-2D40-A504-930C510D5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2D792F-9F88-6741-9170-6E8BEB5D9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Color-based framework as one of the possible prompt tuning solutions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0B54CA-131C-6745-9AF5-B068874E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15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278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93247-8213-2F46-820B-4C6BAFF90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933732"/>
            <a:ext cx="10511119" cy="2756604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Thanks~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6231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EF56D0-D384-D944-8440-3C359E00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作者介绍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B93ACF-37A4-2D42-A7ED-6B557F0E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2</a:t>
            </a:fld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A9A0A0-D36C-C147-A08E-EBEED7450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05" y="2506726"/>
            <a:ext cx="1792432" cy="185231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946050C-D6CD-E34F-873E-68AFA85DE2D5}"/>
              </a:ext>
            </a:extLst>
          </p:cNvPr>
          <p:cNvSpPr txBox="1"/>
          <p:nvPr/>
        </p:nvSpPr>
        <p:spPr>
          <a:xfrm>
            <a:off x="792869" y="4444002"/>
            <a:ext cx="118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Yuan Yao</a:t>
            </a:r>
          </a:p>
          <a:p>
            <a:pPr algn="ctr"/>
            <a:r>
              <a:rPr kumimoji="1" lang="en-US" altLang="zh-CN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THU</a:t>
            </a:r>
            <a:endParaRPr kumimoji="1" lang="zh-CN" altLang="en-US" b="1" dirty="0">
              <a:solidFill>
                <a:srgbClr val="0054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B7F4C7-E55C-9D43-ADC2-441515CD9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159" y="2498961"/>
            <a:ext cx="2022327" cy="186007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BAA21B-DFCF-6949-9A18-9714E828FF6B}"/>
              </a:ext>
            </a:extLst>
          </p:cNvPr>
          <p:cNvSpPr txBox="1"/>
          <p:nvPr/>
        </p:nvSpPr>
        <p:spPr>
          <a:xfrm>
            <a:off x="3841513" y="4434695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Zhengyan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Zhang</a:t>
            </a:r>
          </a:p>
          <a:p>
            <a:pPr algn="ctr"/>
            <a:r>
              <a:rPr kumimoji="1" lang="en-US" altLang="zh-CN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THU</a:t>
            </a:r>
            <a:endParaRPr kumimoji="1" lang="zh-CN" altLang="en-US" b="1" dirty="0">
              <a:solidFill>
                <a:srgbClr val="0054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36F5FC-5F76-3243-A1FE-F216DDDEB41A}"/>
              </a:ext>
            </a:extLst>
          </p:cNvPr>
          <p:cNvSpPr txBox="1"/>
          <p:nvPr/>
        </p:nvSpPr>
        <p:spPr>
          <a:xfrm>
            <a:off x="6137345" y="4444002"/>
            <a:ext cx="1615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Zhiyuan</a:t>
            </a:r>
            <a:r>
              <a:rPr kumimoji="1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Liu</a:t>
            </a:r>
          </a:p>
          <a:p>
            <a:pPr algn="ctr"/>
            <a:r>
              <a:rPr kumimoji="1" lang="en-US" altLang="zh-CN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THU</a:t>
            </a:r>
            <a:endParaRPr lang="zh-CN" altLang="en-US" b="1" dirty="0">
              <a:solidFill>
                <a:srgbClr val="0054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8B4A582-D767-D747-9738-BC3A899E6454}"/>
              </a:ext>
            </a:extLst>
          </p:cNvPr>
          <p:cNvSpPr txBox="1"/>
          <p:nvPr/>
        </p:nvSpPr>
        <p:spPr>
          <a:xfrm>
            <a:off x="7709308" y="4434695"/>
            <a:ext cx="1961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Tat-Seng Chua</a:t>
            </a:r>
          </a:p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NUS</a:t>
            </a:r>
            <a:endParaRPr lang="zh-CN" altLang="en-US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A05EE1-CC4B-A846-A134-8CAE88CA9868}"/>
              </a:ext>
            </a:extLst>
          </p:cNvPr>
          <p:cNvSpPr txBox="1"/>
          <p:nvPr/>
        </p:nvSpPr>
        <p:spPr>
          <a:xfrm>
            <a:off x="9832267" y="4434695"/>
            <a:ext cx="1792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Maosong</a:t>
            </a:r>
            <a:r>
              <a:rPr kumimoji="1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Sun</a:t>
            </a:r>
          </a:p>
          <a:p>
            <a:pPr algn="ctr"/>
            <a:r>
              <a:rPr kumimoji="1" lang="en-US" altLang="zh-CN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THU</a:t>
            </a:r>
            <a:endParaRPr lang="zh-CN" altLang="en-US" b="1" dirty="0">
              <a:solidFill>
                <a:srgbClr val="0054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3FEFB06-D0CC-594A-8E47-D76F9497E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060" y="2506726"/>
            <a:ext cx="1858846" cy="184454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93C8233-E329-6A4F-9128-F34A21C80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250" y="2506726"/>
            <a:ext cx="1794356" cy="184454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89A61E-266C-604E-9F4B-622C46DBA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7263" y="2498961"/>
            <a:ext cx="1415951" cy="185231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4857FC2-3F94-E04E-885D-C753B4F33EF9}"/>
              </a:ext>
            </a:extLst>
          </p:cNvPr>
          <p:cNvSpPr txBox="1"/>
          <p:nvPr/>
        </p:nvSpPr>
        <p:spPr>
          <a:xfrm>
            <a:off x="2260741" y="4444002"/>
            <a:ext cx="1503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Ao</a:t>
            </a:r>
            <a:r>
              <a:rPr kumimoji="1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Zhang</a:t>
            </a:r>
          </a:p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NUS</a:t>
            </a:r>
            <a:r>
              <a:rPr kumimoji="1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7318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2DB1A3-404B-4346-BFE6-FFFC0203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3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51E22D5-FDF0-BC4A-84AA-48E2B04C9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724" y="105101"/>
            <a:ext cx="2582141" cy="1254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C73FF4-F675-4248-920D-A849F6F8F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92" y="1715832"/>
            <a:ext cx="9746672" cy="441215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C32C290-9F89-E647-B664-5D85244D2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补充：           实验室</a:t>
            </a:r>
          </a:p>
        </p:txBody>
      </p:sp>
    </p:spTree>
    <p:extLst>
      <p:ext uri="{BB962C8B-B14F-4D97-AF65-F5344CB8AC3E}">
        <p14:creationId xmlns:p14="http://schemas.microsoft.com/office/powerpoint/2010/main" val="3526503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2ADE328-4CC9-FB40-9F81-D913FC029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86952"/>
            <a:ext cx="10639669" cy="103723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FC3719E-CC14-D54C-A108-38B17E02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题目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0D4F88-D09E-5F41-A5CD-EB31A132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4</a:t>
            </a:fld>
            <a:endParaRPr kumimoji="1"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AD5447E-593D-A54B-9C7F-295B87371EE6}"/>
              </a:ext>
            </a:extLst>
          </p:cNvPr>
          <p:cNvSpPr/>
          <p:nvPr/>
        </p:nvSpPr>
        <p:spPr>
          <a:xfrm>
            <a:off x="2029382" y="2512352"/>
            <a:ext cx="5689599" cy="476401"/>
          </a:xfrm>
          <a:prstGeom prst="rect">
            <a:avLst/>
          </a:prstGeom>
          <a:solidFill>
            <a:srgbClr val="0054A0">
              <a:alpha val="17000"/>
            </a:srgbClr>
          </a:solidFill>
          <a:ln>
            <a:solidFill>
              <a:srgbClr val="0054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B89511B-EE6B-DF41-9DE3-994F21FA064C}"/>
              </a:ext>
            </a:extLst>
          </p:cNvPr>
          <p:cNvSpPr/>
          <p:nvPr/>
        </p:nvSpPr>
        <p:spPr>
          <a:xfrm>
            <a:off x="838200" y="3047786"/>
            <a:ext cx="5829300" cy="476402"/>
          </a:xfrm>
          <a:prstGeom prst="rect">
            <a:avLst/>
          </a:prstGeom>
          <a:solidFill>
            <a:srgbClr val="0054A0">
              <a:alpha val="17000"/>
            </a:srgbClr>
          </a:solidFill>
          <a:ln>
            <a:solidFill>
              <a:srgbClr val="0054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A2E1D3-A9D6-BD4C-93C1-F9C5F00E85DB}"/>
              </a:ext>
            </a:extLst>
          </p:cNvPr>
          <p:cNvSpPr txBox="1"/>
          <p:nvPr/>
        </p:nvSpPr>
        <p:spPr>
          <a:xfrm>
            <a:off x="1117600" y="4517597"/>
            <a:ext cx="10473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From</a:t>
            </a:r>
            <a:r>
              <a:rPr kumimoji="1" lang="zh-CN" altLang="en-US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NLP</a:t>
            </a:r>
            <a:r>
              <a:rPr kumimoji="1" lang="zh-CN" altLang="en-US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Prompt</a:t>
            </a:r>
            <a:r>
              <a:rPr kumimoji="1" lang="zh-CN" altLang="en-US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Tuning</a:t>
            </a:r>
            <a:r>
              <a:rPr kumimoji="1" lang="zh-CN" altLang="en-US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</a:t>
            </a:r>
            <a:r>
              <a:rPr kumimoji="1" lang="zh-CN" altLang="en-US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Multi-Modal</a:t>
            </a:r>
            <a:r>
              <a:rPr kumimoji="1" lang="zh-CN" altLang="en-US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Prompt</a:t>
            </a:r>
            <a:r>
              <a:rPr kumimoji="1" lang="zh-CN" altLang="en-US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>
                <a:solidFill>
                  <a:srgbClr val="0054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Tuning</a:t>
            </a:r>
            <a:endParaRPr kumimoji="1" lang="zh-CN" altLang="en-US" sz="2800" b="1" dirty="0">
              <a:solidFill>
                <a:srgbClr val="0054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69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A04D44-27F2-0349-8F02-EBE21392F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补充：</a:t>
            </a:r>
            <a:r>
              <a:rPr kumimoji="1" lang="en-US" altLang="zh-CN" dirty="0"/>
              <a:t>Prompt Tuning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B9EF82-7441-9944-A466-395325F9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5</a:t>
            </a:fld>
            <a:endParaRPr kumimoji="1" lang="zh-CN" altLang="en-US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6BE06E80-6019-214C-8820-70CA4F7FF670}"/>
              </a:ext>
            </a:extLst>
          </p:cNvPr>
          <p:cNvSpPr/>
          <p:nvPr/>
        </p:nvSpPr>
        <p:spPr>
          <a:xfrm>
            <a:off x="640080" y="3005139"/>
            <a:ext cx="6883400" cy="508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[CLS]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[MASK]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 in every regard, and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[MASK]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painful to watch .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[SEP]</a:t>
            </a:r>
            <a:endParaRPr kumimoji="1" lang="zh-CN" altLang="en-US" sz="1600" dirty="0">
              <a:solidFill>
                <a:schemeClr val="tx1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380ED92-0869-E345-8009-4904031EFE59}"/>
              </a:ext>
            </a:extLst>
          </p:cNvPr>
          <p:cNvSpPr/>
          <p:nvPr/>
        </p:nvSpPr>
        <p:spPr>
          <a:xfrm>
            <a:off x="1732280" y="3116580"/>
            <a:ext cx="723900" cy="292100"/>
          </a:xfrm>
          <a:prstGeom prst="roundRect">
            <a:avLst/>
          </a:prstGeom>
          <a:solidFill>
            <a:schemeClr val="accent2">
              <a:alpha val="8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B75D86E8-9AE9-5D43-9BAD-EE34CE39B205}"/>
              </a:ext>
            </a:extLst>
          </p:cNvPr>
          <p:cNvSpPr/>
          <p:nvPr/>
        </p:nvSpPr>
        <p:spPr>
          <a:xfrm>
            <a:off x="4659630" y="3116580"/>
            <a:ext cx="723900" cy="292100"/>
          </a:xfrm>
          <a:prstGeom prst="roundRect">
            <a:avLst/>
          </a:prstGeom>
          <a:solidFill>
            <a:schemeClr val="accent2">
              <a:alpha val="8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CDD67A63-3FBF-8042-9F8A-AF57E9B267F9}"/>
              </a:ext>
            </a:extLst>
          </p:cNvPr>
          <p:cNvSpPr/>
          <p:nvPr/>
        </p:nvSpPr>
        <p:spPr>
          <a:xfrm>
            <a:off x="1725930" y="2087912"/>
            <a:ext cx="723900" cy="541163"/>
          </a:xfrm>
          <a:prstGeom prst="roundRect">
            <a:avLst/>
          </a:prstGeom>
          <a:solidFill>
            <a:schemeClr val="accent4">
              <a:alpha val="8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MLM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29B98EB4-45F4-5D47-8765-FE0DAB733C1A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H="1" flipV="1">
            <a:off x="2087880" y="2629075"/>
            <a:ext cx="6350" cy="4875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5FFA6F3C-3083-D54A-BA39-14416702698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449830" y="2358494"/>
            <a:ext cx="514350" cy="0"/>
          </a:xfrm>
          <a:prstGeom prst="straightConnector1">
            <a:avLst/>
          </a:prstGeom>
          <a:ln w="25400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020F404F-2147-AC4D-8F30-AA6C5259A552}"/>
              </a:ext>
            </a:extLst>
          </p:cNvPr>
          <p:cNvSpPr/>
          <p:nvPr/>
        </p:nvSpPr>
        <p:spPr>
          <a:xfrm>
            <a:off x="2964180" y="1795812"/>
            <a:ext cx="1289050" cy="1054067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4A34F50-1765-1D4B-8FD7-1A71037B1A8C}"/>
              </a:ext>
            </a:extLst>
          </p:cNvPr>
          <p:cNvSpPr txBox="1"/>
          <p:nvPr/>
        </p:nvSpPr>
        <p:spPr>
          <a:xfrm>
            <a:off x="3024807" y="1763944"/>
            <a:ext cx="8080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great</a:t>
            </a:r>
          </a:p>
          <a:p>
            <a:r>
              <a:rPr kumimoji="1" lang="en-US" altLang="zh-CN" sz="16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terrible</a:t>
            </a:r>
          </a:p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3E5E055-EAC8-674A-A8E5-B6C4E0358745}"/>
                  </a:ext>
                </a:extLst>
              </p:cNvPr>
              <p:cNvSpPr txBox="1"/>
              <p:nvPr/>
            </p:nvSpPr>
            <p:spPr>
              <a:xfrm>
                <a:off x="3368277" y="2647080"/>
                <a:ext cx="78726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Vocab </a:t>
                </a:r>
                <a14:m>
                  <m:oMath xmlns:m="http://schemas.openxmlformats.org/officeDocument/2006/math">
                    <m:r>
                      <a:rPr kumimoji="1" lang="en-US" altLang="zh-CN" sz="1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3E5E055-EAC8-674A-A8E5-B6C4E0358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277" y="2647080"/>
                <a:ext cx="787267" cy="307777"/>
              </a:xfrm>
              <a:prstGeom prst="rect">
                <a:avLst/>
              </a:prstGeom>
              <a:blipFill>
                <a:blip r:embed="rId2"/>
                <a:stretch>
                  <a:fillRect l="-3175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DED8918E-B9EA-2148-A933-1CCF2EBC0FF9}"/>
              </a:ext>
            </a:extLst>
          </p:cNvPr>
          <p:cNvSpPr txBox="1"/>
          <p:nvPr/>
        </p:nvSpPr>
        <p:spPr>
          <a:xfrm>
            <a:off x="2899548" y="3578086"/>
            <a:ext cx="217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(a) MLM pre-training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A4732682-0079-8248-8E71-01EA3F6DC4C0}"/>
              </a:ext>
            </a:extLst>
          </p:cNvPr>
          <p:cNvSpPr/>
          <p:nvPr/>
        </p:nvSpPr>
        <p:spPr>
          <a:xfrm>
            <a:off x="7939112" y="3005139"/>
            <a:ext cx="3232727" cy="508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[CLS]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reason to watch . [SEP]</a:t>
            </a:r>
            <a:endParaRPr kumimoji="1" lang="zh-CN" altLang="en-US" sz="1600" dirty="0">
              <a:solidFill>
                <a:schemeClr val="tx1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0F86335-71EA-0D49-9789-66D12BB84112}"/>
              </a:ext>
            </a:extLst>
          </p:cNvPr>
          <p:cNvSpPr/>
          <p:nvPr/>
        </p:nvSpPr>
        <p:spPr>
          <a:xfrm>
            <a:off x="8197445" y="3113088"/>
            <a:ext cx="469031" cy="295591"/>
          </a:xfrm>
          <a:prstGeom prst="roundRect">
            <a:avLst/>
          </a:prstGeom>
          <a:solidFill>
            <a:schemeClr val="accent6">
              <a:alpha val="8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739B7C3-5A77-7A4D-A9AA-99417590780F}"/>
              </a:ext>
            </a:extLst>
          </p:cNvPr>
          <p:cNvSpPr/>
          <p:nvPr/>
        </p:nvSpPr>
        <p:spPr>
          <a:xfrm>
            <a:off x="8070010" y="2073177"/>
            <a:ext cx="723900" cy="541163"/>
          </a:xfrm>
          <a:prstGeom prst="roundRect">
            <a:avLst/>
          </a:prstGeom>
          <a:solidFill>
            <a:schemeClr val="accent6">
              <a:alpha val="8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CLS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5C825355-D3F8-8B41-AF22-159E6FB031D6}"/>
              </a:ext>
            </a:extLst>
          </p:cNvPr>
          <p:cNvCxnSpPr>
            <a:cxnSpLocks/>
            <a:stCxn id="22" idx="0"/>
            <a:endCxn id="23" idx="2"/>
          </p:cNvCxnSpPr>
          <p:nvPr/>
        </p:nvCxnSpPr>
        <p:spPr>
          <a:xfrm flipH="1" flipV="1">
            <a:off x="8431960" y="2614340"/>
            <a:ext cx="1" cy="49874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0A2232E8-D97F-7448-B489-9362B4AA4C04}"/>
              </a:ext>
            </a:extLst>
          </p:cNvPr>
          <p:cNvSpPr/>
          <p:nvPr/>
        </p:nvSpPr>
        <p:spPr>
          <a:xfrm>
            <a:off x="9526053" y="1909643"/>
            <a:ext cx="1754312" cy="866806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1FC2F42-3370-3E44-B235-183676EA1A68}"/>
              </a:ext>
            </a:extLst>
          </p:cNvPr>
          <p:cNvSpPr txBox="1"/>
          <p:nvPr/>
        </p:nvSpPr>
        <p:spPr>
          <a:xfrm>
            <a:off x="9570374" y="1994011"/>
            <a:ext cx="1611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Label: positive</a:t>
            </a:r>
          </a:p>
          <a:p>
            <a:r>
              <a:rPr kumimoji="1"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Label: negative</a:t>
            </a:r>
            <a:r>
              <a:rPr kumimoji="1" lang="zh-CN" altLang="en-US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√</a:t>
            </a:r>
            <a:endParaRPr kumimoji="1" lang="zh-CN" altLang="en-US" sz="16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C8B5548-D841-9F43-9F93-6327F1973B35}"/>
                  </a:ext>
                </a:extLst>
              </p:cNvPr>
              <p:cNvSpPr txBox="1"/>
              <p:nvPr/>
            </p:nvSpPr>
            <p:spPr>
              <a:xfrm>
                <a:off x="9811594" y="2572891"/>
                <a:ext cx="119250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Label Space </a:t>
                </a:r>
                <a14:m>
                  <m:oMath xmlns:m="http://schemas.openxmlformats.org/officeDocument/2006/math">
                    <m:r>
                      <a:rPr kumimoji="1" lang="en-US" altLang="zh-CN" sz="1400" b="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C8B5548-D841-9F43-9F93-6327F197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594" y="2572891"/>
                <a:ext cx="1192506" cy="307777"/>
              </a:xfrm>
              <a:prstGeom prst="rect">
                <a:avLst/>
              </a:prstGeom>
              <a:blipFill>
                <a:blip r:embed="rId3"/>
                <a:stretch>
                  <a:fillRect l="-2105" t="-3846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435947AE-2D45-3C4B-AB3B-AEA709CBA20C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 flipV="1">
            <a:off x="8793910" y="2343046"/>
            <a:ext cx="732143" cy="713"/>
          </a:xfrm>
          <a:prstGeom prst="straightConnector1">
            <a:avLst/>
          </a:prstGeom>
          <a:ln w="25400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38647D84-BD3E-2249-A08D-03726DD5E7D6}"/>
              </a:ext>
            </a:extLst>
          </p:cNvPr>
          <p:cNvSpPr txBox="1"/>
          <p:nvPr/>
        </p:nvSpPr>
        <p:spPr>
          <a:xfrm>
            <a:off x="8759423" y="3578086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(b) Fine-tuning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57DA011A-D9CD-DD45-ABF5-46BCD21CBE16}"/>
              </a:ext>
            </a:extLst>
          </p:cNvPr>
          <p:cNvSpPr/>
          <p:nvPr/>
        </p:nvSpPr>
        <p:spPr>
          <a:xfrm>
            <a:off x="411480" y="1338612"/>
            <a:ext cx="11399520" cy="268248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62F157-E3BF-124C-9162-FB515D59383F}"/>
              </a:ext>
            </a:extLst>
          </p:cNvPr>
          <p:cNvSpPr txBox="1"/>
          <p:nvPr/>
        </p:nvSpPr>
        <p:spPr>
          <a:xfrm>
            <a:off x="557391" y="1354778"/>
            <a:ext cx="3797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Pre-train and Fine-tune</a:t>
            </a:r>
            <a:r>
              <a:rPr kumimoji="1" lang="zh-CN" altLang="en-US" sz="20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Paradigm</a:t>
            </a:r>
            <a:r>
              <a:rPr kumimoji="1" lang="en-US" altLang="zh-CN" sz="20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zh-CN" altLang="en-US" sz="2000" b="1" dirty="0">
              <a:solidFill>
                <a:srgbClr val="135B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51FFE2EB-161F-3B42-A22B-45B5343A4E78}"/>
              </a:ext>
            </a:extLst>
          </p:cNvPr>
          <p:cNvSpPr/>
          <p:nvPr/>
        </p:nvSpPr>
        <p:spPr>
          <a:xfrm>
            <a:off x="411480" y="4197085"/>
            <a:ext cx="11399520" cy="187825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32CCDFF-8909-D24B-B130-70A8D2BFC942}"/>
              </a:ext>
            </a:extLst>
          </p:cNvPr>
          <p:cNvSpPr txBox="1"/>
          <p:nvPr/>
        </p:nvSpPr>
        <p:spPr>
          <a:xfrm>
            <a:off x="551041" y="4246109"/>
            <a:ext cx="1217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kumimoji="1" lang="zh-CN" alt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Gaps</a:t>
            </a:r>
            <a:endParaRPr kumimoji="1" lang="zh-CN" alt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62BC09AE-001A-0345-BA3B-C347B27F7E43}"/>
              </a:ext>
            </a:extLst>
          </p:cNvPr>
          <p:cNvSpPr/>
          <p:nvPr/>
        </p:nvSpPr>
        <p:spPr>
          <a:xfrm>
            <a:off x="640080" y="3005117"/>
            <a:ext cx="6883400" cy="508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[CLS]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[MASK]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 in every regard, and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[MASK]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painful to watch .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[SEP]</a:t>
            </a:r>
            <a:endParaRPr kumimoji="1" lang="zh-CN" altLang="en-US" sz="1600" dirty="0">
              <a:solidFill>
                <a:schemeClr val="tx1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337E4DCC-AAA9-E545-89BE-CC58BCC5E649}"/>
              </a:ext>
            </a:extLst>
          </p:cNvPr>
          <p:cNvSpPr/>
          <p:nvPr/>
        </p:nvSpPr>
        <p:spPr>
          <a:xfrm>
            <a:off x="1732280" y="3116558"/>
            <a:ext cx="723900" cy="292100"/>
          </a:xfrm>
          <a:prstGeom prst="roundRect">
            <a:avLst/>
          </a:prstGeom>
          <a:solidFill>
            <a:schemeClr val="accent2">
              <a:alpha val="8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91DFA217-53D9-4546-9E72-A23BBB1A7922}"/>
              </a:ext>
            </a:extLst>
          </p:cNvPr>
          <p:cNvSpPr/>
          <p:nvPr/>
        </p:nvSpPr>
        <p:spPr>
          <a:xfrm>
            <a:off x="4659630" y="3116558"/>
            <a:ext cx="723900" cy="292100"/>
          </a:xfrm>
          <a:prstGeom prst="roundRect">
            <a:avLst/>
          </a:prstGeom>
          <a:solidFill>
            <a:schemeClr val="accent2">
              <a:alpha val="8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id="{1503ADF8-D2DF-4647-AA2D-C5934136511A}"/>
              </a:ext>
            </a:extLst>
          </p:cNvPr>
          <p:cNvSpPr/>
          <p:nvPr/>
        </p:nvSpPr>
        <p:spPr>
          <a:xfrm>
            <a:off x="7939112" y="3005117"/>
            <a:ext cx="3232727" cy="508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[CLS]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reason to watch . [SEP]</a:t>
            </a:r>
            <a:endParaRPr kumimoji="1" lang="zh-CN" altLang="en-US" sz="1600" dirty="0">
              <a:solidFill>
                <a:schemeClr val="tx1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6" name="圆角矩形 45">
            <a:extLst>
              <a:ext uri="{FF2B5EF4-FFF2-40B4-BE49-F238E27FC236}">
                <a16:creationId xmlns:a16="http://schemas.microsoft.com/office/drawing/2014/main" id="{7C0AAC8F-290E-744D-B4EC-DC995164C438}"/>
              </a:ext>
            </a:extLst>
          </p:cNvPr>
          <p:cNvSpPr/>
          <p:nvPr/>
        </p:nvSpPr>
        <p:spPr>
          <a:xfrm>
            <a:off x="8197445" y="3113066"/>
            <a:ext cx="469031" cy="295591"/>
          </a:xfrm>
          <a:prstGeom prst="roundRect">
            <a:avLst/>
          </a:prstGeom>
          <a:solidFill>
            <a:schemeClr val="accent6">
              <a:alpha val="8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550CBF2-796B-F844-8929-F6DAAE12447E}"/>
              </a:ext>
            </a:extLst>
          </p:cNvPr>
          <p:cNvSpPr/>
          <p:nvPr/>
        </p:nvSpPr>
        <p:spPr>
          <a:xfrm>
            <a:off x="1725930" y="2084903"/>
            <a:ext cx="723900" cy="541163"/>
          </a:xfrm>
          <a:prstGeom prst="roundRect">
            <a:avLst/>
          </a:prstGeom>
          <a:solidFill>
            <a:schemeClr val="accent4">
              <a:alpha val="8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MLM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EC2A9A06-E748-3B40-89F7-8623622244BA}"/>
              </a:ext>
            </a:extLst>
          </p:cNvPr>
          <p:cNvSpPr/>
          <p:nvPr/>
        </p:nvSpPr>
        <p:spPr>
          <a:xfrm>
            <a:off x="8070010" y="2070168"/>
            <a:ext cx="723900" cy="541163"/>
          </a:xfrm>
          <a:prstGeom prst="roundRect">
            <a:avLst/>
          </a:prstGeom>
          <a:solidFill>
            <a:schemeClr val="accent6">
              <a:alpha val="8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CLS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6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495 0.2569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284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0794 0.2541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270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-0.00638 0.2564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2824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51549 0.3539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1" y="1768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-1.48148E-6 L -0.51419 0.3541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35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55 0.421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21065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1328 0.42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7" grpId="0" animBg="1"/>
      <p:bldP spid="18" grpId="0"/>
      <p:bldP spid="19" grpId="0" animBg="1"/>
      <p:bldP spid="20" grpId="0"/>
      <p:bldP spid="21" grpId="0" animBg="1"/>
      <p:bldP spid="22" grpId="0" animBg="1"/>
      <p:bldP spid="23" grpId="0" animBg="1"/>
      <p:bldP spid="27" grpId="0" animBg="1"/>
      <p:bldP spid="28" grpId="0"/>
      <p:bldP spid="29" grpId="0" animBg="1"/>
      <p:bldP spid="36" grpId="0"/>
      <p:bldP spid="37" grpId="0" animBg="1"/>
      <p:bldP spid="38" grpId="0"/>
      <p:bldP spid="39" grpId="0" animBg="1"/>
      <p:bldP spid="40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A04D44-27F2-0349-8F02-EBE21392F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补充：</a:t>
            </a:r>
            <a:r>
              <a:rPr kumimoji="1" lang="en-US" altLang="zh-CN" dirty="0"/>
              <a:t>Prompt Tuning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B9EF82-7441-9944-A466-395325F9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6</a:t>
            </a:fld>
            <a:endParaRPr kumimoji="1" lang="zh-CN" altLang="en-US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6BE06E80-6019-214C-8820-70CA4F7FF670}"/>
              </a:ext>
            </a:extLst>
          </p:cNvPr>
          <p:cNvSpPr/>
          <p:nvPr/>
        </p:nvSpPr>
        <p:spPr>
          <a:xfrm>
            <a:off x="640080" y="3005139"/>
            <a:ext cx="6883400" cy="508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[CLS]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[MASK]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 in every regard, and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[MASK]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painful to watch .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[SEP]</a:t>
            </a:r>
            <a:endParaRPr kumimoji="1" lang="zh-CN" altLang="en-US" sz="1600" dirty="0">
              <a:solidFill>
                <a:schemeClr val="tx1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380ED92-0869-E345-8009-4904031EFE59}"/>
              </a:ext>
            </a:extLst>
          </p:cNvPr>
          <p:cNvSpPr/>
          <p:nvPr/>
        </p:nvSpPr>
        <p:spPr>
          <a:xfrm>
            <a:off x="1732280" y="3116580"/>
            <a:ext cx="723900" cy="292100"/>
          </a:xfrm>
          <a:prstGeom prst="roundRect">
            <a:avLst/>
          </a:prstGeom>
          <a:solidFill>
            <a:schemeClr val="accent2">
              <a:alpha val="8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B75D86E8-9AE9-5D43-9BAD-EE34CE39B205}"/>
              </a:ext>
            </a:extLst>
          </p:cNvPr>
          <p:cNvSpPr/>
          <p:nvPr/>
        </p:nvSpPr>
        <p:spPr>
          <a:xfrm>
            <a:off x="4659630" y="3116580"/>
            <a:ext cx="723900" cy="292100"/>
          </a:xfrm>
          <a:prstGeom prst="roundRect">
            <a:avLst/>
          </a:prstGeom>
          <a:solidFill>
            <a:schemeClr val="accent2">
              <a:alpha val="8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CDD67A63-3FBF-8042-9F8A-AF57E9B267F9}"/>
              </a:ext>
            </a:extLst>
          </p:cNvPr>
          <p:cNvSpPr/>
          <p:nvPr/>
        </p:nvSpPr>
        <p:spPr>
          <a:xfrm>
            <a:off x="1725930" y="2087912"/>
            <a:ext cx="723900" cy="541163"/>
          </a:xfrm>
          <a:prstGeom prst="roundRect">
            <a:avLst/>
          </a:prstGeom>
          <a:solidFill>
            <a:schemeClr val="accent4">
              <a:alpha val="8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MLM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29B98EB4-45F4-5D47-8765-FE0DAB733C1A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H="1" flipV="1">
            <a:off x="2087880" y="2629075"/>
            <a:ext cx="6350" cy="4875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5FFA6F3C-3083-D54A-BA39-14416702698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449830" y="2358494"/>
            <a:ext cx="514350" cy="0"/>
          </a:xfrm>
          <a:prstGeom prst="straightConnector1">
            <a:avLst/>
          </a:prstGeom>
          <a:ln w="25400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020F404F-2147-AC4D-8F30-AA6C5259A552}"/>
              </a:ext>
            </a:extLst>
          </p:cNvPr>
          <p:cNvSpPr/>
          <p:nvPr/>
        </p:nvSpPr>
        <p:spPr>
          <a:xfrm>
            <a:off x="2964180" y="1795812"/>
            <a:ext cx="1289050" cy="1054067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4A34F50-1765-1D4B-8FD7-1A71037B1A8C}"/>
              </a:ext>
            </a:extLst>
          </p:cNvPr>
          <p:cNvSpPr txBox="1"/>
          <p:nvPr/>
        </p:nvSpPr>
        <p:spPr>
          <a:xfrm>
            <a:off x="3014433" y="2014221"/>
            <a:ext cx="808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great</a:t>
            </a:r>
          </a:p>
          <a:p>
            <a:r>
              <a:rPr kumimoji="1" lang="en-US" altLang="zh-CN" sz="16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terrible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3E5E055-EAC8-674A-A8E5-B6C4E0358745}"/>
                  </a:ext>
                </a:extLst>
              </p:cNvPr>
              <p:cNvSpPr txBox="1"/>
              <p:nvPr/>
            </p:nvSpPr>
            <p:spPr>
              <a:xfrm>
                <a:off x="3368277" y="2647080"/>
                <a:ext cx="78726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Vocab </a:t>
                </a:r>
                <a14:m>
                  <m:oMath xmlns:m="http://schemas.openxmlformats.org/officeDocument/2006/math">
                    <m:r>
                      <a:rPr kumimoji="1" lang="en-US" altLang="zh-CN" sz="1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3E5E055-EAC8-674A-A8E5-B6C4E0358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277" y="2647080"/>
                <a:ext cx="787267" cy="307777"/>
              </a:xfrm>
              <a:prstGeom prst="rect">
                <a:avLst/>
              </a:prstGeom>
              <a:blipFill>
                <a:blip r:embed="rId2"/>
                <a:stretch>
                  <a:fillRect l="-3175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DED8918E-B9EA-2148-A933-1CCF2EBC0FF9}"/>
              </a:ext>
            </a:extLst>
          </p:cNvPr>
          <p:cNvSpPr txBox="1"/>
          <p:nvPr/>
        </p:nvSpPr>
        <p:spPr>
          <a:xfrm>
            <a:off x="2899548" y="3578086"/>
            <a:ext cx="217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(a) MLM pre-training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A4732682-0079-8248-8E71-01EA3F6DC4C0}"/>
              </a:ext>
            </a:extLst>
          </p:cNvPr>
          <p:cNvSpPr/>
          <p:nvPr/>
        </p:nvSpPr>
        <p:spPr>
          <a:xfrm>
            <a:off x="7939112" y="3005139"/>
            <a:ext cx="3232727" cy="508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[CLS]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reason to watch . [SEP]</a:t>
            </a:r>
            <a:endParaRPr kumimoji="1" lang="zh-CN" altLang="en-US" sz="1600" dirty="0">
              <a:solidFill>
                <a:schemeClr val="tx1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0F86335-71EA-0D49-9789-66D12BB84112}"/>
              </a:ext>
            </a:extLst>
          </p:cNvPr>
          <p:cNvSpPr/>
          <p:nvPr/>
        </p:nvSpPr>
        <p:spPr>
          <a:xfrm>
            <a:off x="8197445" y="3113088"/>
            <a:ext cx="469031" cy="295591"/>
          </a:xfrm>
          <a:prstGeom prst="roundRect">
            <a:avLst/>
          </a:prstGeom>
          <a:solidFill>
            <a:schemeClr val="accent6">
              <a:alpha val="8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7739B7C3-5A77-7A4D-A9AA-99417590780F}"/>
              </a:ext>
            </a:extLst>
          </p:cNvPr>
          <p:cNvSpPr/>
          <p:nvPr/>
        </p:nvSpPr>
        <p:spPr>
          <a:xfrm>
            <a:off x="8070010" y="2073177"/>
            <a:ext cx="723900" cy="541163"/>
          </a:xfrm>
          <a:prstGeom prst="roundRect">
            <a:avLst/>
          </a:prstGeom>
          <a:solidFill>
            <a:schemeClr val="accent6">
              <a:alpha val="8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CLS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5C825355-D3F8-8B41-AF22-159E6FB031D6}"/>
              </a:ext>
            </a:extLst>
          </p:cNvPr>
          <p:cNvCxnSpPr>
            <a:cxnSpLocks/>
            <a:stCxn id="22" idx="0"/>
            <a:endCxn id="23" idx="2"/>
          </p:cNvCxnSpPr>
          <p:nvPr/>
        </p:nvCxnSpPr>
        <p:spPr>
          <a:xfrm flipH="1" flipV="1">
            <a:off x="8431960" y="2614340"/>
            <a:ext cx="1" cy="49874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0A2232E8-D97F-7448-B489-9362B4AA4C04}"/>
              </a:ext>
            </a:extLst>
          </p:cNvPr>
          <p:cNvSpPr/>
          <p:nvPr/>
        </p:nvSpPr>
        <p:spPr>
          <a:xfrm>
            <a:off x="9526053" y="1909643"/>
            <a:ext cx="1754312" cy="866806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1FC2F42-3370-3E44-B235-183676EA1A68}"/>
              </a:ext>
            </a:extLst>
          </p:cNvPr>
          <p:cNvSpPr txBox="1"/>
          <p:nvPr/>
        </p:nvSpPr>
        <p:spPr>
          <a:xfrm>
            <a:off x="9570374" y="1994011"/>
            <a:ext cx="1611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Label: positive</a:t>
            </a:r>
          </a:p>
          <a:p>
            <a:r>
              <a:rPr kumimoji="1"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Label: negative</a:t>
            </a:r>
            <a:r>
              <a:rPr kumimoji="1" lang="zh-CN" altLang="en-US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√</a:t>
            </a:r>
            <a:endParaRPr kumimoji="1" lang="zh-CN" altLang="en-US" sz="16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C8B5548-D841-9F43-9F93-6327F1973B35}"/>
                  </a:ext>
                </a:extLst>
              </p:cNvPr>
              <p:cNvSpPr txBox="1"/>
              <p:nvPr/>
            </p:nvSpPr>
            <p:spPr>
              <a:xfrm>
                <a:off x="9811594" y="2572891"/>
                <a:ext cx="119250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Label Space </a:t>
                </a:r>
                <a14:m>
                  <m:oMath xmlns:m="http://schemas.openxmlformats.org/officeDocument/2006/math">
                    <m:r>
                      <a:rPr kumimoji="1" lang="en-US" altLang="zh-CN" sz="1400" b="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C8B5548-D841-9F43-9F93-6327F1973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594" y="2572891"/>
                <a:ext cx="1192506" cy="307777"/>
              </a:xfrm>
              <a:prstGeom prst="rect">
                <a:avLst/>
              </a:prstGeom>
              <a:blipFill>
                <a:blip r:embed="rId3"/>
                <a:stretch>
                  <a:fillRect l="-2105" t="-3846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435947AE-2D45-3C4B-AB3B-AEA709CBA20C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 flipV="1">
            <a:off x="8793910" y="2343046"/>
            <a:ext cx="732143" cy="713"/>
          </a:xfrm>
          <a:prstGeom prst="straightConnector1">
            <a:avLst/>
          </a:prstGeom>
          <a:ln w="25400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38647D84-BD3E-2249-A08D-03726DD5E7D6}"/>
              </a:ext>
            </a:extLst>
          </p:cNvPr>
          <p:cNvSpPr txBox="1"/>
          <p:nvPr/>
        </p:nvSpPr>
        <p:spPr>
          <a:xfrm>
            <a:off x="8759423" y="3578086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(b) Fine-tuning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57DA011A-D9CD-DD45-ABF5-46BCD21CBE16}"/>
              </a:ext>
            </a:extLst>
          </p:cNvPr>
          <p:cNvSpPr/>
          <p:nvPr/>
        </p:nvSpPr>
        <p:spPr>
          <a:xfrm>
            <a:off x="411480" y="1338612"/>
            <a:ext cx="11399520" cy="268248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62F157-E3BF-124C-9162-FB515D59383F}"/>
              </a:ext>
            </a:extLst>
          </p:cNvPr>
          <p:cNvSpPr txBox="1"/>
          <p:nvPr/>
        </p:nvSpPr>
        <p:spPr>
          <a:xfrm>
            <a:off x="557391" y="1354778"/>
            <a:ext cx="3797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Pre-train and Fine-tune</a:t>
            </a:r>
            <a:r>
              <a:rPr kumimoji="1" lang="zh-CN" altLang="en-US" sz="20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Paradigm</a:t>
            </a:r>
            <a:r>
              <a:rPr kumimoji="1" lang="en-US" altLang="zh-CN" sz="20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zh-CN" altLang="en-US" sz="2000" b="1" dirty="0">
              <a:solidFill>
                <a:srgbClr val="135B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51FFE2EB-161F-3B42-A22B-45B5343A4E78}"/>
              </a:ext>
            </a:extLst>
          </p:cNvPr>
          <p:cNvSpPr/>
          <p:nvPr/>
        </p:nvSpPr>
        <p:spPr>
          <a:xfrm>
            <a:off x="411480" y="4123933"/>
            <a:ext cx="11399520" cy="187825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32CCDFF-8909-D24B-B130-70A8D2BFC942}"/>
              </a:ext>
            </a:extLst>
          </p:cNvPr>
          <p:cNvSpPr txBox="1"/>
          <p:nvPr/>
        </p:nvSpPr>
        <p:spPr>
          <a:xfrm>
            <a:off x="551041" y="4246109"/>
            <a:ext cx="1749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Prompt</a:t>
            </a:r>
            <a:r>
              <a:rPr kumimoji="1" lang="zh-CN" altLang="en-US" sz="20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b="1" dirty="0">
                <a:solidFill>
                  <a:srgbClr val="135B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Tuning</a:t>
            </a:r>
            <a:endParaRPr kumimoji="1" lang="zh-CN" altLang="en-US" sz="2000" b="1" dirty="0">
              <a:solidFill>
                <a:srgbClr val="135B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62BC09AE-001A-0345-BA3B-C347B27F7E43}"/>
              </a:ext>
            </a:extLst>
          </p:cNvPr>
          <p:cNvSpPr/>
          <p:nvPr/>
        </p:nvSpPr>
        <p:spPr>
          <a:xfrm>
            <a:off x="640080" y="3005117"/>
            <a:ext cx="6883400" cy="508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[CLS]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[MASK]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 in every regard, and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[MASK]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painful to watch .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[SEP]</a:t>
            </a:r>
            <a:endParaRPr kumimoji="1" lang="zh-CN" altLang="en-US" sz="1600" dirty="0">
              <a:solidFill>
                <a:schemeClr val="tx1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337E4DCC-AAA9-E545-89BE-CC58BCC5E649}"/>
              </a:ext>
            </a:extLst>
          </p:cNvPr>
          <p:cNvSpPr/>
          <p:nvPr/>
        </p:nvSpPr>
        <p:spPr>
          <a:xfrm>
            <a:off x="1732280" y="3116558"/>
            <a:ext cx="723900" cy="292100"/>
          </a:xfrm>
          <a:prstGeom prst="roundRect">
            <a:avLst/>
          </a:prstGeom>
          <a:solidFill>
            <a:schemeClr val="accent2">
              <a:alpha val="8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91DFA217-53D9-4546-9E72-A23BBB1A7922}"/>
              </a:ext>
            </a:extLst>
          </p:cNvPr>
          <p:cNvSpPr/>
          <p:nvPr/>
        </p:nvSpPr>
        <p:spPr>
          <a:xfrm>
            <a:off x="4659630" y="3116558"/>
            <a:ext cx="723900" cy="292100"/>
          </a:xfrm>
          <a:prstGeom prst="roundRect">
            <a:avLst/>
          </a:prstGeom>
          <a:solidFill>
            <a:schemeClr val="accent2">
              <a:alpha val="8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id="{1503ADF8-D2DF-4647-AA2D-C5934136511A}"/>
              </a:ext>
            </a:extLst>
          </p:cNvPr>
          <p:cNvSpPr/>
          <p:nvPr/>
        </p:nvSpPr>
        <p:spPr>
          <a:xfrm>
            <a:off x="7939112" y="3005117"/>
            <a:ext cx="3232727" cy="508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[CLS] </a:t>
            </a:r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reason to watch . [SEP]</a:t>
            </a:r>
            <a:endParaRPr kumimoji="1" lang="zh-CN" altLang="en-US" sz="1600" dirty="0">
              <a:solidFill>
                <a:schemeClr val="tx1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6" name="圆角矩形 45">
            <a:extLst>
              <a:ext uri="{FF2B5EF4-FFF2-40B4-BE49-F238E27FC236}">
                <a16:creationId xmlns:a16="http://schemas.microsoft.com/office/drawing/2014/main" id="{7C0AAC8F-290E-744D-B4EC-DC995164C438}"/>
              </a:ext>
            </a:extLst>
          </p:cNvPr>
          <p:cNvSpPr/>
          <p:nvPr/>
        </p:nvSpPr>
        <p:spPr>
          <a:xfrm>
            <a:off x="8197445" y="3113066"/>
            <a:ext cx="469031" cy="295591"/>
          </a:xfrm>
          <a:prstGeom prst="roundRect">
            <a:avLst/>
          </a:prstGeom>
          <a:solidFill>
            <a:schemeClr val="accent6">
              <a:alpha val="8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550CBF2-796B-F844-8929-F6DAAE12447E}"/>
              </a:ext>
            </a:extLst>
          </p:cNvPr>
          <p:cNvSpPr/>
          <p:nvPr/>
        </p:nvSpPr>
        <p:spPr>
          <a:xfrm>
            <a:off x="1725930" y="2084903"/>
            <a:ext cx="723900" cy="541163"/>
          </a:xfrm>
          <a:prstGeom prst="roundRect">
            <a:avLst/>
          </a:prstGeom>
          <a:solidFill>
            <a:schemeClr val="accent4">
              <a:alpha val="8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MLM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EC2A9A06-E748-3B40-89F7-8623622244BA}"/>
              </a:ext>
            </a:extLst>
          </p:cNvPr>
          <p:cNvSpPr/>
          <p:nvPr/>
        </p:nvSpPr>
        <p:spPr>
          <a:xfrm>
            <a:off x="8070010" y="2070168"/>
            <a:ext cx="723900" cy="541163"/>
          </a:xfrm>
          <a:prstGeom prst="roundRect">
            <a:avLst/>
          </a:prstGeom>
          <a:solidFill>
            <a:schemeClr val="accent6">
              <a:alpha val="8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CLS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DCB226E8-8E70-B549-937F-A466FD7C12C1}"/>
              </a:ext>
            </a:extLst>
          </p:cNvPr>
          <p:cNvSpPr/>
          <p:nvPr/>
        </p:nvSpPr>
        <p:spPr>
          <a:xfrm>
            <a:off x="3761910" y="5353748"/>
            <a:ext cx="4772380" cy="508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[CLS]</a:t>
            </a:r>
            <a:r>
              <a:rPr kumimoji="1" lang="zh-CN" altLang="en-US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No</a:t>
            </a:r>
            <a:r>
              <a:rPr kumimoji="1" lang="zh-CN" altLang="en-US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reason</a:t>
            </a:r>
            <a:r>
              <a:rPr kumimoji="1" lang="zh-CN" altLang="en-US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to</a:t>
            </a:r>
            <a:r>
              <a:rPr kumimoji="1" lang="zh-CN" altLang="en-US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watch . It was [MASK] . [SEP] </a:t>
            </a:r>
            <a:endParaRPr kumimoji="1" lang="zh-CN" altLang="en-US" sz="1600" dirty="0">
              <a:solidFill>
                <a:schemeClr val="tx1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92E56588-FB7A-0C40-AD8B-6268C95BBD34}"/>
              </a:ext>
            </a:extLst>
          </p:cNvPr>
          <p:cNvSpPr/>
          <p:nvPr/>
        </p:nvSpPr>
        <p:spPr>
          <a:xfrm>
            <a:off x="8419974" y="4182752"/>
            <a:ext cx="2584126" cy="97102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99A0A8B0-C85B-A140-81A0-3F0877FD7558}"/>
                  </a:ext>
                </a:extLst>
              </p:cNvPr>
              <p:cNvSpPr txBox="1"/>
              <p:nvPr/>
            </p:nvSpPr>
            <p:spPr>
              <a:xfrm>
                <a:off x="8955718" y="4994825"/>
                <a:ext cx="171175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Label</a:t>
                </a:r>
                <a:r>
                  <a:rPr kumimoji="1"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Mapping</a:t>
                </a:r>
                <a:r>
                  <a:rPr kumimoji="1"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</m:t>
                    </m:r>
                    <m:r>
                      <a:rPr kumimoji="1" lang="en-US" altLang="zh-CN" sz="1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kumimoji="1" lang="en-US" altLang="zh-CN" sz="1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𝑦</m:t>
                    </m:r>
                    <m:r>
                      <a:rPr kumimoji="1" lang="en-US" altLang="zh-CN" sz="1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99A0A8B0-C85B-A140-81A0-3F0877FD7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718" y="4994825"/>
                <a:ext cx="1711751" cy="307777"/>
              </a:xfrm>
              <a:prstGeom prst="rect">
                <a:avLst/>
              </a:prstGeom>
              <a:blipFill>
                <a:blip r:embed="rId4"/>
                <a:stretch>
                  <a:fillRect l="-1471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63D4C2BE-0433-5844-A5F8-ECC1EB3728D9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7717536" y="4668265"/>
            <a:ext cx="702438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C76AD4EF-4BDC-BD48-9F4B-3FD37CD5E0F6}"/>
              </a:ext>
            </a:extLst>
          </p:cNvPr>
          <p:cNvSpPr txBox="1"/>
          <p:nvPr/>
        </p:nvSpPr>
        <p:spPr>
          <a:xfrm>
            <a:off x="3029723" y="176460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...</a:t>
            </a:r>
            <a:endParaRPr kumimoji="1"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B1D4561-60F0-5346-9314-8A9CC9A1181F}"/>
              </a:ext>
            </a:extLst>
          </p:cNvPr>
          <p:cNvSpPr txBox="1"/>
          <p:nvPr/>
        </p:nvSpPr>
        <p:spPr>
          <a:xfrm>
            <a:off x="3044475" y="235744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...</a:t>
            </a:r>
            <a:endParaRPr kumimoji="1"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EB9FE49-F0A2-9444-80D2-5399436B9D6C}"/>
              </a:ext>
            </a:extLst>
          </p:cNvPr>
          <p:cNvSpPr txBox="1"/>
          <p:nvPr/>
        </p:nvSpPr>
        <p:spPr>
          <a:xfrm>
            <a:off x="3019011" y="2008965"/>
            <a:ext cx="808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great</a:t>
            </a:r>
          </a:p>
          <a:p>
            <a:r>
              <a:rPr kumimoji="1" lang="en-US" altLang="zh-CN" sz="16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terrible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3799BB9-AB1D-F841-8B33-A3A0D6CAD30C}"/>
              </a:ext>
            </a:extLst>
          </p:cNvPr>
          <p:cNvSpPr txBox="1"/>
          <p:nvPr/>
        </p:nvSpPr>
        <p:spPr>
          <a:xfrm>
            <a:off x="9576264" y="1987948"/>
            <a:ext cx="1611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Label: positive</a:t>
            </a:r>
          </a:p>
          <a:p>
            <a:r>
              <a:rPr kumimoji="1"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Label: negative</a:t>
            </a:r>
            <a:r>
              <a:rPr kumimoji="1" lang="zh-CN" altLang="en-US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√</a:t>
            </a:r>
            <a:endParaRPr kumimoji="1" lang="zh-CN" altLang="en-US" sz="16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A22B253-853B-7A4A-A88C-19519FDF8700}"/>
              </a:ext>
            </a:extLst>
          </p:cNvPr>
          <p:cNvSpPr txBox="1"/>
          <p:nvPr/>
        </p:nvSpPr>
        <p:spPr>
          <a:xfrm>
            <a:off x="9130702" y="4331676"/>
            <a:ext cx="24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70A684B-A05A-1340-847A-BAA2DC2644D7}"/>
              </a:ext>
            </a:extLst>
          </p:cNvPr>
          <p:cNvSpPr txBox="1"/>
          <p:nvPr/>
        </p:nvSpPr>
        <p:spPr>
          <a:xfrm>
            <a:off x="9162232" y="4600622"/>
            <a:ext cx="24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1D388DC-D150-964E-8114-52AF56A18F36}"/>
              </a:ext>
            </a:extLst>
          </p:cNvPr>
          <p:cNvSpPr txBox="1"/>
          <p:nvPr/>
        </p:nvSpPr>
        <p:spPr>
          <a:xfrm>
            <a:off x="10530202" y="4331676"/>
            <a:ext cx="24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2112B821-9557-AB4B-9724-2884DB040EDE}"/>
              </a:ext>
            </a:extLst>
          </p:cNvPr>
          <p:cNvSpPr txBox="1"/>
          <p:nvPr/>
        </p:nvSpPr>
        <p:spPr>
          <a:xfrm>
            <a:off x="10771935" y="4590214"/>
            <a:ext cx="24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2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2448 0.33773 " pathEditMode="relative" ptsTypes="AA">
                                      <p:cBhvr>
                                        <p:cTn id="1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2448 0.33773 " pathEditMode="relative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2448 0.33773 " pathEditMode="relative" ptsTypes="AA"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45221 0.341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1706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2239 0.343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  <p:bldP spid="43" grpId="0" animBg="1"/>
      <p:bldP spid="47" grpId="0" animBg="1"/>
      <p:bldP spid="35" grpId="0" animBg="1"/>
      <p:bldP spid="41" grpId="0" animBg="1"/>
      <p:bldP spid="50" grpId="0" animBg="1"/>
      <p:bldP spid="16" grpId="0"/>
      <p:bldP spid="55" grpId="0"/>
      <p:bldP spid="2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90C223-E459-EE4B-811A-2500E3378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任务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07B1376-EEA8-8A48-BE09-3082BDB302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zh-CN" sz="2400" b="1" dirty="0">
                    <a:solidFill>
                      <a:srgbClr val="135B8A"/>
                    </a:solidFill>
                  </a:rPr>
                  <a:t>Grounding natural language in ﬁne-grained image regions </a:t>
                </a:r>
                <a:r>
                  <a:rPr kumimoji="1" lang="en-US" altLang="zh-CN" sz="2400" dirty="0"/>
                  <a:t>is essential for a broad variety of vision language tasks, such as </a:t>
                </a:r>
                <a:r>
                  <a:rPr kumimoji="1" lang="en-US" altLang="zh-CN" sz="2400" dirty="0">
                    <a:solidFill>
                      <a:srgbClr val="135B8A"/>
                    </a:solidFill>
                  </a:rPr>
                  <a:t>robotic navigation </a:t>
                </a:r>
                <a:r>
                  <a:rPr kumimoji="1" lang="en-US" altLang="zh-CN" sz="2400" dirty="0"/>
                  <a:t>(</a:t>
                </a:r>
                <a:r>
                  <a:rPr kumimoji="1" lang="en-US" altLang="zh-CN" sz="2400" dirty="0" err="1"/>
                  <a:t>Tellex</a:t>
                </a:r>
                <a:r>
                  <a:rPr kumimoji="1" lang="en-US" altLang="zh-CN" sz="2400" dirty="0"/>
                  <a:t> et al., 2011; Anderson et al., 2018b), </a:t>
                </a:r>
                <a:r>
                  <a:rPr kumimoji="1" lang="en-US" altLang="zh-CN" sz="2400" dirty="0">
                    <a:solidFill>
                      <a:srgbClr val="135B8A"/>
                    </a:solidFill>
                  </a:rPr>
                  <a:t>visual question answering</a:t>
                </a:r>
                <a:r>
                  <a:rPr kumimoji="1" lang="en-US" altLang="zh-CN" sz="2400" dirty="0"/>
                  <a:t>, </a:t>
                </a:r>
                <a:r>
                  <a:rPr kumimoji="1" lang="en-US" altLang="zh-CN" sz="2400" dirty="0">
                    <a:solidFill>
                      <a:srgbClr val="135B8A"/>
                    </a:solidFill>
                  </a:rPr>
                  <a:t>visual dialogue</a:t>
                </a:r>
                <a:r>
                  <a:rPr kumimoji="1" lang="en-US" altLang="zh-CN" sz="2400" dirty="0"/>
                  <a:t>, and </a:t>
                </a:r>
                <a:r>
                  <a:rPr kumimoji="1" lang="en-US" altLang="zh-CN" sz="2400" dirty="0">
                    <a:solidFill>
                      <a:srgbClr val="135B8A"/>
                    </a:solidFill>
                  </a:rPr>
                  <a:t>visual commonsense reasoning</a:t>
                </a:r>
                <a:r>
                  <a:rPr kumimoji="1" lang="en-US" altLang="zh-CN" sz="2400" dirty="0"/>
                  <a:t>.</a:t>
                </a:r>
              </a:p>
              <a:p>
                <a:r>
                  <a:rPr kumimoji="1" lang="en-US" altLang="zh-CN" sz="2400" dirty="0"/>
                  <a:t>Given an </a:t>
                </a:r>
                <a:r>
                  <a:rPr kumimoji="1" lang="en-US" altLang="zh-CN" sz="2400" dirty="0">
                    <a:solidFill>
                      <a:srgbClr val="135B8A"/>
                    </a:solidFill>
                  </a:rPr>
                  <a:t>image </a:t>
                </a:r>
                <a14:m>
                  <m:oMath xmlns:m="http://schemas.openxmlformats.org/officeDocument/2006/math">
                    <m:r>
                      <a:rPr kumimoji="1" lang="en-US" altLang="zh-CN" sz="2400" i="1" dirty="0" smtClean="0">
                        <a:solidFill>
                          <a:srgbClr val="135B8A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kumimoji="1" lang="en-US" altLang="zh-CN" sz="2400" dirty="0">
                    <a:solidFill>
                      <a:srgbClr val="135B8A"/>
                    </a:solidFill>
                  </a:rPr>
                  <a:t> </a:t>
                </a:r>
                <a:r>
                  <a:rPr kumimoji="1" lang="en-US" altLang="zh-CN" sz="2400" dirty="0"/>
                  <a:t>and </a:t>
                </a:r>
                <a:r>
                  <a:rPr kumimoji="1" lang="en-US" altLang="zh-CN" sz="2400" dirty="0">
                    <a:solidFill>
                      <a:srgbClr val="135B8A"/>
                    </a:solidFill>
                  </a:rPr>
                  <a:t>query text </a:t>
                </a:r>
                <a:r>
                  <a:rPr kumimoji="1" lang="en-US" altLang="zh-CN" sz="2400" dirty="0"/>
                  <a:t>of referring expression </a:t>
                </a:r>
                <a14:m>
                  <m:oMath xmlns:m="http://schemas.openxmlformats.org/officeDocument/2006/math">
                    <m:r>
                      <a:rPr kumimoji="1" lang="en-US" altLang="zh-CN" sz="2400" i="1" dirty="0" smtClean="0">
                        <a:solidFill>
                          <a:srgbClr val="135B8A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1" lang="en-US" altLang="zh-CN" sz="2400" dirty="0"/>
                  <a:t>, REC aims to locate the target region in</a:t>
                </a:r>
                <a14:m>
                  <m:oMath xmlns:m="http://schemas.openxmlformats.org/officeDocument/2006/math"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400" i="1" dirty="0" smtClean="0">
                        <a:solidFill>
                          <a:srgbClr val="135B8A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dirty="0"/>
                  <a:t>that corresponds to </a:t>
                </a:r>
                <a14:m>
                  <m:oMath xmlns:m="http://schemas.openxmlformats.org/officeDocument/2006/math">
                    <m:r>
                      <a:rPr kumimoji="1" lang="en-US" altLang="zh-CN" sz="2400" i="1" dirty="0" smtClean="0">
                        <a:solidFill>
                          <a:srgbClr val="135B8A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1" lang="en-US" altLang="zh-CN" sz="2400" dirty="0"/>
                  <a:t>.</a:t>
                </a:r>
                <a:endParaRPr kumimoji="1" lang="zh-CN" altLang="en-US" sz="2400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07B1376-EEA8-8A48-BE09-3082BDB302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587" r="-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6AF653-4015-B84A-8AF6-03D33BE85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7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F30CBC-E208-6145-B889-A4639B261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642" y="3670691"/>
            <a:ext cx="3646715" cy="305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9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F8D004-C71C-524E-A737-6C487CB5D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Pre-train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Fine-tune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Paradigm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ED8547-6932-5B43-A5B8-6EA50439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8</a:t>
            </a:fld>
            <a:endParaRPr kumimoji="1" lang="zh-CN" altLang="en-US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70C6498-879B-5C40-B117-7E52038C3D83}"/>
              </a:ext>
            </a:extLst>
          </p:cNvPr>
          <p:cNvSpPr/>
          <p:nvPr/>
        </p:nvSpPr>
        <p:spPr>
          <a:xfrm>
            <a:off x="5248369" y="2748415"/>
            <a:ext cx="662151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AEC2E04D-0BAE-F140-BA95-4F91F3CDA0BC}"/>
              </a:ext>
            </a:extLst>
          </p:cNvPr>
          <p:cNvSpPr/>
          <p:nvPr/>
        </p:nvSpPr>
        <p:spPr>
          <a:xfrm>
            <a:off x="6078690" y="2748414"/>
            <a:ext cx="799687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woman</a:t>
            </a:r>
            <a:endParaRPr kumimoji="1" lang="zh-CN" alt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E002B88E-02C1-3748-8230-6684858053B7}"/>
              </a:ext>
            </a:extLst>
          </p:cNvPr>
          <p:cNvSpPr/>
          <p:nvPr/>
        </p:nvSpPr>
        <p:spPr>
          <a:xfrm>
            <a:off x="7045645" y="2748413"/>
            <a:ext cx="662151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F4ACF318-5FD8-1942-A568-B3C026B97B10}"/>
              </a:ext>
            </a:extLst>
          </p:cNvPr>
          <p:cNvSpPr/>
          <p:nvPr/>
        </p:nvSpPr>
        <p:spPr>
          <a:xfrm>
            <a:off x="7865458" y="2748412"/>
            <a:ext cx="819813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[MASK]</a:t>
            </a:r>
            <a:endParaRPr kumimoji="1" lang="zh-CN" alt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20208E6E-2664-804C-917E-2E5DEAFBED52}"/>
              </a:ext>
            </a:extLst>
          </p:cNvPr>
          <p:cNvSpPr/>
          <p:nvPr/>
        </p:nvSpPr>
        <p:spPr>
          <a:xfrm>
            <a:off x="8821386" y="2748411"/>
            <a:ext cx="662151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E1B31523-5104-4440-8227-8FB89F2625B1}"/>
              </a:ext>
            </a:extLst>
          </p:cNvPr>
          <p:cNvSpPr/>
          <p:nvPr/>
        </p:nvSpPr>
        <p:spPr>
          <a:xfrm>
            <a:off x="9651728" y="2745023"/>
            <a:ext cx="662151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horse</a:t>
            </a:r>
            <a:endParaRPr kumimoji="1" lang="zh-CN" alt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ACB6B12C-35E4-D64C-97D3-25293B00EA85}"/>
              </a:ext>
            </a:extLst>
          </p:cNvPr>
          <p:cNvSpPr/>
          <p:nvPr/>
        </p:nvSpPr>
        <p:spPr>
          <a:xfrm>
            <a:off x="10482070" y="2745023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[SEP]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A34FEFE6-868D-E949-AA6B-74871430539E}"/>
              </a:ext>
            </a:extLst>
          </p:cNvPr>
          <p:cNvSpPr/>
          <p:nvPr/>
        </p:nvSpPr>
        <p:spPr>
          <a:xfrm>
            <a:off x="4423302" y="2748411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[CLS]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56763E46-CC40-D44C-9185-FE13B207FEB0}"/>
              </a:ext>
            </a:extLst>
          </p:cNvPr>
          <p:cNvSpPr/>
          <p:nvPr/>
        </p:nvSpPr>
        <p:spPr>
          <a:xfrm>
            <a:off x="923323" y="2748411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[IMG]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0498496-B4C4-7E44-8C73-609A5813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44" y="2593946"/>
            <a:ext cx="604436" cy="5958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F35435-8622-BD43-B314-D03848F65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981" y="2593946"/>
            <a:ext cx="601021" cy="5958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2B99268-E088-C749-A4FF-84A70E2BF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796" y="2593946"/>
            <a:ext cx="607716" cy="595899"/>
          </a:xfrm>
          <a:prstGeom prst="rect">
            <a:avLst/>
          </a:prstGeom>
        </p:spPr>
      </p:pic>
      <p:sp>
        <p:nvSpPr>
          <p:cNvPr id="20" name="圆角矩形 19">
            <a:extLst>
              <a:ext uri="{FF2B5EF4-FFF2-40B4-BE49-F238E27FC236}">
                <a16:creationId xmlns:a16="http://schemas.microsoft.com/office/drawing/2014/main" id="{6C02FAD5-D93C-4045-8C69-33B88A36E88A}"/>
              </a:ext>
            </a:extLst>
          </p:cNvPr>
          <p:cNvSpPr/>
          <p:nvPr/>
        </p:nvSpPr>
        <p:spPr>
          <a:xfrm>
            <a:off x="7913414" y="1759121"/>
            <a:ext cx="723900" cy="541163"/>
          </a:xfrm>
          <a:prstGeom prst="roundRect">
            <a:avLst/>
          </a:prstGeom>
          <a:solidFill>
            <a:schemeClr val="accent4">
              <a:alpha val="8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MLM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23417FDF-DCC0-5A46-A82B-791E516CEDE6}"/>
              </a:ext>
            </a:extLst>
          </p:cNvPr>
          <p:cNvCxnSpPr>
            <a:stCxn id="9" idx="0"/>
            <a:endCxn id="20" idx="2"/>
          </p:cNvCxnSpPr>
          <p:nvPr/>
        </p:nvCxnSpPr>
        <p:spPr>
          <a:xfrm flipH="1" flipV="1">
            <a:off x="8275364" y="2300284"/>
            <a:ext cx="1" cy="44812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52AD0568-0306-AA48-A4B2-B1541E84D5F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637314" y="2029703"/>
            <a:ext cx="44299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B838E108-2532-F04C-80AD-8C7C6448C8CF}"/>
              </a:ext>
            </a:extLst>
          </p:cNvPr>
          <p:cNvSpPr/>
          <p:nvPr/>
        </p:nvSpPr>
        <p:spPr>
          <a:xfrm>
            <a:off x="9128267" y="1509825"/>
            <a:ext cx="1279977" cy="1054067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3423BF0-66E6-2C4A-A3DD-8B3C9728D077}"/>
              </a:ext>
            </a:extLst>
          </p:cNvPr>
          <p:cNvSpPr txBox="1"/>
          <p:nvPr/>
        </p:nvSpPr>
        <p:spPr>
          <a:xfrm>
            <a:off x="9188894" y="1477957"/>
            <a:ext cx="9759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r>
              <a:rPr kumimoji="1" lang="en-US" altLang="zh-CN" sz="16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</a:p>
          <a:p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riding</a:t>
            </a:r>
          </a:p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D4DC4495-9EF8-9C48-AA15-04F594E05829}"/>
                  </a:ext>
                </a:extLst>
              </p:cNvPr>
              <p:cNvSpPr txBox="1"/>
              <p:nvPr/>
            </p:nvSpPr>
            <p:spPr>
              <a:xfrm>
                <a:off x="9532364" y="2361093"/>
                <a:ext cx="78726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Vocab </a:t>
                </a:r>
                <a14:m>
                  <m:oMath xmlns:m="http://schemas.openxmlformats.org/officeDocument/2006/math">
                    <m:r>
                      <a:rPr kumimoji="1" lang="en-US" altLang="zh-CN" sz="1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D4DC4495-9EF8-9C48-AA15-04F594E05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364" y="2361093"/>
                <a:ext cx="787267" cy="307777"/>
              </a:xfrm>
              <a:prstGeom prst="rect">
                <a:avLst/>
              </a:prstGeom>
              <a:blipFill>
                <a:blip r:embed="rId5"/>
                <a:stretch>
                  <a:fillRect l="-1587" t="-3846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516ACE20-6FAE-8B49-AAE0-1492040113A9}"/>
              </a:ext>
            </a:extLst>
          </p:cNvPr>
          <p:cNvSpPr txBox="1"/>
          <p:nvPr/>
        </p:nvSpPr>
        <p:spPr>
          <a:xfrm>
            <a:off x="5112736" y="3207819"/>
            <a:ext cx="162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(a) pre-training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2C1AABA-7788-994E-857E-A8CBCBDF8C71}"/>
              </a:ext>
            </a:extLst>
          </p:cNvPr>
          <p:cNvSpPr txBox="1"/>
          <p:nvPr/>
        </p:nvSpPr>
        <p:spPr>
          <a:xfrm>
            <a:off x="3173873" y="2622425"/>
            <a:ext cx="40588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zh-CN" sz="2400" b="1" dirty="0"/>
              <a:t>...</a:t>
            </a:r>
            <a:endParaRPr kumimoji="1" lang="zh-CN" altLang="en-US" sz="2400" b="1" dirty="0"/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24750B45-831E-B04E-80DE-ACA68F7A4392}"/>
              </a:ext>
            </a:extLst>
          </p:cNvPr>
          <p:cNvSpPr/>
          <p:nvPr/>
        </p:nvSpPr>
        <p:spPr>
          <a:xfrm>
            <a:off x="5248368" y="5234276"/>
            <a:ext cx="662151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BE070A3A-6B65-0746-83ED-247D5BA946B5}"/>
              </a:ext>
            </a:extLst>
          </p:cNvPr>
          <p:cNvSpPr/>
          <p:nvPr/>
        </p:nvSpPr>
        <p:spPr>
          <a:xfrm>
            <a:off x="6078689" y="5234275"/>
            <a:ext cx="799687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horse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322C1EC9-40BE-904A-8767-2FCDC23992E0}"/>
              </a:ext>
            </a:extLst>
          </p:cNvPr>
          <p:cNvSpPr/>
          <p:nvPr/>
        </p:nvSpPr>
        <p:spPr>
          <a:xfrm>
            <a:off x="7045644" y="5234274"/>
            <a:ext cx="970534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watched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37133C45-6D66-2249-821F-73BEE610AFC2}"/>
              </a:ext>
            </a:extLst>
          </p:cNvPr>
          <p:cNvSpPr/>
          <p:nvPr/>
        </p:nvSpPr>
        <p:spPr>
          <a:xfrm>
            <a:off x="8110158" y="5234273"/>
            <a:ext cx="607717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4F5363DD-C1D8-4345-B11C-7BD606A4CAC5}"/>
              </a:ext>
            </a:extLst>
          </p:cNvPr>
          <p:cNvSpPr/>
          <p:nvPr/>
        </p:nvSpPr>
        <p:spPr>
          <a:xfrm>
            <a:off x="8834264" y="5234272"/>
            <a:ext cx="662151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94C2AF3D-64D1-7B4F-B7EE-F5506149E6E8}"/>
              </a:ext>
            </a:extLst>
          </p:cNvPr>
          <p:cNvSpPr/>
          <p:nvPr/>
        </p:nvSpPr>
        <p:spPr>
          <a:xfrm>
            <a:off x="9623479" y="5213342"/>
            <a:ext cx="811595" cy="327173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woman</a:t>
            </a:r>
            <a:endParaRPr kumimoji="1" lang="zh-CN" alt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ACDC9F40-DB1A-0241-8CA5-694A4C0F223F}"/>
              </a:ext>
            </a:extLst>
          </p:cNvPr>
          <p:cNvSpPr/>
          <p:nvPr/>
        </p:nvSpPr>
        <p:spPr>
          <a:xfrm>
            <a:off x="10558655" y="5230884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[SEP]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B50583EC-3D29-8C48-A1E9-94A9BCAF0331}"/>
              </a:ext>
            </a:extLst>
          </p:cNvPr>
          <p:cNvSpPr/>
          <p:nvPr/>
        </p:nvSpPr>
        <p:spPr>
          <a:xfrm>
            <a:off x="4423301" y="5234272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[CLS]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32B0DC83-EBC9-F648-8B3F-CAB7D3A90CD2}"/>
              </a:ext>
            </a:extLst>
          </p:cNvPr>
          <p:cNvSpPr/>
          <p:nvPr/>
        </p:nvSpPr>
        <p:spPr>
          <a:xfrm>
            <a:off x="923322" y="5234272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[IMG]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18D940D4-CFDA-E942-9CE9-F4D2DAE3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43" y="5079807"/>
            <a:ext cx="604436" cy="5958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D052492-B0BA-C04D-9570-28398148C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980" y="5079807"/>
            <a:ext cx="601021" cy="59589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8BFF923D-6703-804E-8B59-5DE358F33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795" y="5079807"/>
            <a:ext cx="607716" cy="595899"/>
          </a:xfrm>
          <a:prstGeom prst="rect">
            <a:avLst/>
          </a:prstGeom>
        </p:spPr>
      </p:pic>
      <p:cxnSp>
        <p:nvCxnSpPr>
          <p:cNvPr id="45" name="直线箭头连接符 44">
            <a:extLst>
              <a:ext uri="{FF2B5EF4-FFF2-40B4-BE49-F238E27FC236}">
                <a16:creationId xmlns:a16="http://schemas.microsoft.com/office/drawing/2014/main" id="{402F1505-2332-D444-81FC-3394BF1AE12E}"/>
              </a:ext>
            </a:extLst>
          </p:cNvPr>
          <p:cNvCxnSpPr>
            <a:cxnSpLocks/>
            <a:stCxn id="61" idx="3"/>
            <a:endCxn id="46" idx="1"/>
          </p:cNvCxnSpPr>
          <p:nvPr/>
        </p:nvCxnSpPr>
        <p:spPr>
          <a:xfrm flipV="1">
            <a:off x="4340402" y="4458354"/>
            <a:ext cx="566214" cy="341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圆角矩形 45">
            <a:extLst>
              <a:ext uri="{FF2B5EF4-FFF2-40B4-BE49-F238E27FC236}">
                <a16:creationId xmlns:a16="http://schemas.microsoft.com/office/drawing/2014/main" id="{6991E13B-A4C3-2345-B907-2DE05799FB69}"/>
              </a:ext>
            </a:extLst>
          </p:cNvPr>
          <p:cNvSpPr/>
          <p:nvPr/>
        </p:nvSpPr>
        <p:spPr>
          <a:xfrm>
            <a:off x="4906616" y="3931320"/>
            <a:ext cx="1590172" cy="1054067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4DCEE76-0720-6B42-AD99-35DFF81848BE}"/>
              </a:ext>
            </a:extLst>
          </p:cNvPr>
          <p:cNvSpPr txBox="1"/>
          <p:nvPr/>
        </p:nvSpPr>
        <p:spPr>
          <a:xfrm>
            <a:off x="4967242" y="3906225"/>
            <a:ext cx="14414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Label: positive</a:t>
            </a:r>
          </a:p>
          <a:p>
            <a:r>
              <a:rPr kumimoji="1" lang="en-US" altLang="zh-CN" sz="16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Label: negative</a:t>
            </a:r>
          </a:p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A310A902-3AF1-1C46-B316-35466C6524F2}"/>
                  </a:ext>
                </a:extLst>
              </p:cNvPr>
              <p:cNvSpPr txBox="1"/>
              <p:nvPr/>
            </p:nvSpPr>
            <p:spPr>
              <a:xfrm>
                <a:off x="5310712" y="4789361"/>
                <a:ext cx="72442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kumimoji="1" lang="en-US" altLang="zh-CN" sz="1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A310A902-3AF1-1C46-B316-35466C652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712" y="4789361"/>
                <a:ext cx="724429" cy="307777"/>
              </a:xfrm>
              <a:prstGeom prst="rect">
                <a:avLst/>
              </a:prstGeom>
              <a:blipFill>
                <a:blip r:embed="rId6"/>
                <a:stretch>
                  <a:fillRect l="-3448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文本框 48">
            <a:extLst>
              <a:ext uri="{FF2B5EF4-FFF2-40B4-BE49-F238E27FC236}">
                <a16:creationId xmlns:a16="http://schemas.microsoft.com/office/drawing/2014/main" id="{5BB4D88C-1C3A-4D48-93A1-0274F20BCCAF}"/>
              </a:ext>
            </a:extLst>
          </p:cNvPr>
          <p:cNvSpPr txBox="1"/>
          <p:nvPr/>
        </p:nvSpPr>
        <p:spPr>
          <a:xfrm>
            <a:off x="5071990" y="5710356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(b) fine-tuning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22673C6-C7CF-6547-9A96-612BDF587F31}"/>
              </a:ext>
            </a:extLst>
          </p:cNvPr>
          <p:cNvSpPr txBox="1"/>
          <p:nvPr/>
        </p:nvSpPr>
        <p:spPr>
          <a:xfrm>
            <a:off x="3173872" y="5108286"/>
            <a:ext cx="40588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zh-CN" sz="2400" b="1" dirty="0"/>
              <a:t>...</a:t>
            </a:r>
            <a:endParaRPr kumimoji="1" lang="zh-CN" altLang="en-US" sz="2400" b="1" dirty="0"/>
          </a:p>
        </p:txBody>
      </p: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FCA15579-5C16-7041-9846-8464CA19B7BA}"/>
              </a:ext>
            </a:extLst>
          </p:cNvPr>
          <p:cNvCxnSpPr>
            <a:cxnSpLocks/>
            <a:stCxn id="42" idx="0"/>
            <a:endCxn id="61" idx="2"/>
          </p:cNvCxnSpPr>
          <p:nvPr/>
        </p:nvCxnSpPr>
        <p:spPr>
          <a:xfrm flipV="1">
            <a:off x="3976653" y="4732345"/>
            <a:ext cx="1799" cy="34746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线箭头连接符 56">
            <a:extLst>
              <a:ext uri="{FF2B5EF4-FFF2-40B4-BE49-F238E27FC236}">
                <a16:creationId xmlns:a16="http://schemas.microsoft.com/office/drawing/2014/main" id="{64AED1DC-9091-2743-97A9-4B55D8813495}"/>
              </a:ext>
            </a:extLst>
          </p:cNvPr>
          <p:cNvCxnSpPr>
            <a:cxnSpLocks/>
          </p:cNvCxnSpPr>
          <p:nvPr/>
        </p:nvCxnSpPr>
        <p:spPr>
          <a:xfrm flipV="1">
            <a:off x="2069774" y="4728551"/>
            <a:ext cx="2553" cy="35125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线箭头连接符 57">
            <a:extLst>
              <a:ext uri="{FF2B5EF4-FFF2-40B4-BE49-F238E27FC236}">
                <a16:creationId xmlns:a16="http://schemas.microsoft.com/office/drawing/2014/main" id="{5B5C0D42-640D-8541-83B2-4F6E1758C741}"/>
              </a:ext>
            </a:extLst>
          </p:cNvPr>
          <p:cNvCxnSpPr>
            <a:cxnSpLocks/>
          </p:cNvCxnSpPr>
          <p:nvPr/>
        </p:nvCxnSpPr>
        <p:spPr>
          <a:xfrm flipV="1">
            <a:off x="2840731" y="4728550"/>
            <a:ext cx="2553" cy="35125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id="{304DD09E-54BD-1749-B9B5-0E450EFE30FE}"/>
              </a:ext>
            </a:extLst>
          </p:cNvPr>
          <p:cNvSpPr txBox="1"/>
          <p:nvPr/>
        </p:nvSpPr>
        <p:spPr>
          <a:xfrm>
            <a:off x="1866834" y="4227137"/>
            <a:ext cx="40588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zh-CN" sz="2400" b="1" dirty="0"/>
              <a:t>...</a:t>
            </a:r>
            <a:endParaRPr kumimoji="1" lang="zh-CN" altLang="en-US" sz="2400" b="1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32A70500-2839-824E-8D7D-C8F742CFE4DD}"/>
              </a:ext>
            </a:extLst>
          </p:cNvPr>
          <p:cNvSpPr txBox="1"/>
          <p:nvPr/>
        </p:nvSpPr>
        <p:spPr>
          <a:xfrm>
            <a:off x="2645163" y="4227137"/>
            <a:ext cx="40588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zh-CN" sz="2400" b="1" dirty="0"/>
              <a:t>...</a:t>
            </a:r>
            <a:endParaRPr kumimoji="1" lang="zh-CN" altLang="en-US" sz="2400" b="1" dirty="0"/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9602EEFC-433B-5E4C-AF5A-E0BE1BC7CDDB}"/>
              </a:ext>
            </a:extLst>
          </p:cNvPr>
          <p:cNvSpPr/>
          <p:nvPr/>
        </p:nvSpPr>
        <p:spPr>
          <a:xfrm>
            <a:off x="3616502" y="4191182"/>
            <a:ext cx="723900" cy="541163"/>
          </a:xfrm>
          <a:prstGeom prst="roundRect">
            <a:avLst/>
          </a:prstGeom>
          <a:solidFill>
            <a:schemeClr val="accent6">
              <a:alpha val="8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CLS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9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20" grpId="0" animBg="1"/>
      <p:bldP spid="26" grpId="0" animBg="1"/>
      <p:bldP spid="27" grpId="0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 animBg="1"/>
      <p:bldP spid="47" grpId="0"/>
      <p:bldP spid="48" grpId="0" animBg="1"/>
      <p:bldP spid="49" grpId="0"/>
      <p:bldP spid="50" grpId="0"/>
      <p:bldP spid="59" grpId="0"/>
      <p:bldP spid="60" grpId="0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0A7EE1-F71E-F043-A912-CDBC0FD49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Cross-modal Prompt Tuning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38087B-548C-D749-BDA9-15A10C6F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6890-B620-E046-900B-491730822978}" type="slidenum">
              <a:rPr kumimoji="1" lang="zh-CN" altLang="en-US" smtClean="0"/>
              <a:pPr/>
              <a:t>9</a:t>
            </a:fld>
            <a:endParaRPr kumimoji="1" lang="zh-CN" altLang="en-US" dirty="0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D59E355F-7295-3D45-98F7-1152AF14D5A6}"/>
              </a:ext>
            </a:extLst>
          </p:cNvPr>
          <p:cNvSpPr/>
          <p:nvPr/>
        </p:nvSpPr>
        <p:spPr>
          <a:xfrm>
            <a:off x="4396076" y="4858098"/>
            <a:ext cx="548738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15D13860-25E5-D14B-A525-26982B7E0888}"/>
              </a:ext>
            </a:extLst>
          </p:cNvPr>
          <p:cNvSpPr/>
          <p:nvPr/>
        </p:nvSpPr>
        <p:spPr>
          <a:xfrm>
            <a:off x="4976311" y="4858097"/>
            <a:ext cx="710497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horse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A58CB2F9-6528-394F-86BB-60659CE3AD71}"/>
              </a:ext>
            </a:extLst>
          </p:cNvPr>
          <p:cNvSpPr/>
          <p:nvPr/>
        </p:nvSpPr>
        <p:spPr>
          <a:xfrm>
            <a:off x="5736498" y="4858096"/>
            <a:ext cx="970534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watched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4FAA53A1-C50A-7A41-A3CC-56F69962971A}"/>
              </a:ext>
            </a:extLst>
          </p:cNvPr>
          <p:cNvSpPr/>
          <p:nvPr/>
        </p:nvSpPr>
        <p:spPr>
          <a:xfrm>
            <a:off x="6747219" y="4858095"/>
            <a:ext cx="444940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6CA375D3-3126-DC40-B04B-D68787C44006}"/>
              </a:ext>
            </a:extLst>
          </p:cNvPr>
          <p:cNvSpPr/>
          <p:nvPr/>
        </p:nvSpPr>
        <p:spPr>
          <a:xfrm>
            <a:off x="7229680" y="4858094"/>
            <a:ext cx="513786" cy="29428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7FA60857-C49D-F646-8F1D-46D5CA4FA3D8}"/>
              </a:ext>
            </a:extLst>
          </p:cNvPr>
          <p:cNvSpPr/>
          <p:nvPr/>
        </p:nvSpPr>
        <p:spPr>
          <a:xfrm>
            <a:off x="7811727" y="4858095"/>
            <a:ext cx="811595" cy="290899"/>
          </a:xfrm>
          <a:prstGeom prst="roundRect">
            <a:avLst/>
          </a:prstGeom>
          <a:solidFill>
            <a:schemeClr val="accent1">
              <a:alpha val="29507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woman</a:t>
            </a:r>
            <a:endParaRPr kumimoji="1" lang="zh-CN" alt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3CEFD610-7C8A-884C-80F0-179CDAE53C20}"/>
              </a:ext>
            </a:extLst>
          </p:cNvPr>
          <p:cNvSpPr/>
          <p:nvPr/>
        </p:nvSpPr>
        <p:spPr>
          <a:xfrm>
            <a:off x="11125480" y="4858924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[SEP]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91665AB7-2F07-5744-88A0-8D30D8CF2427}"/>
              </a:ext>
            </a:extLst>
          </p:cNvPr>
          <p:cNvSpPr/>
          <p:nvPr/>
        </p:nvSpPr>
        <p:spPr>
          <a:xfrm>
            <a:off x="3722613" y="4858094"/>
            <a:ext cx="623910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[CLS]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97DE15F6-FBD0-7D40-A1A6-BCFBC262814E}"/>
              </a:ext>
            </a:extLst>
          </p:cNvPr>
          <p:cNvSpPr/>
          <p:nvPr/>
        </p:nvSpPr>
        <p:spPr>
          <a:xfrm>
            <a:off x="271832" y="4858094"/>
            <a:ext cx="662151" cy="294289"/>
          </a:xfrm>
          <a:prstGeom prst="roundRect">
            <a:avLst/>
          </a:prstGeom>
          <a:solidFill>
            <a:srgbClr val="7030A0">
              <a:alpha val="14470"/>
            </a:srgb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[IMG]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3D72D15-615C-9043-A25A-DE6D5D306280}"/>
              </a:ext>
            </a:extLst>
          </p:cNvPr>
          <p:cNvSpPr/>
          <p:nvPr/>
        </p:nvSpPr>
        <p:spPr>
          <a:xfrm>
            <a:off x="8673110" y="4858095"/>
            <a:ext cx="366251" cy="290899"/>
          </a:xfrm>
          <a:prstGeom prst="roundRect">
            <a:avLst/>
          </a:prstGeom>
          <a:solidFill>
            <a:schemeClr val="accent1">
              <a:alpha val="69648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A3EEDC8C-B7C3-6245-8F29-0E05A4FC9697}"/>
              </a:ext>
            </a:extLst>
          </p:cNvPr>
          <p:cNvSpPr/>
          <p:nvPr/>
        </p:nvSpPr>
        <p:spPr>
          <a:xfrm>
            <a:off x="9099759" y="4858095"/>
            <a:ext cx="380828" cy="290899"/>
          </a:xfrm>
          <a:prstGeom prst="roundRect">
            <a:avLst/>
          </a:prstGeom>
          <a:solidFill>
            <a:schemeClr val="accent1">
              <a:alpha val="69648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E04E5492-0A16-2140-A321-C3BCF7B26D04}"/>
              </a:ext>
            </a:extLst>
          </p:cNvPr>
          <p:cNvSpPr/>
          <p:nvPr/>
        </p:nvSpPr>
        <p:spPr>
          <a:xfrm>
            <a:off x="9531223" y="4858925"/>
            <a:ext cx="811595" cy="294289"/>
          </a:xfrm>
          <a:prstGeom prst="roundRect">
            <a:avLst/>
          </a:prstGeom>
          <a:solidFill>
            <a:schemeClr val="accent1">
              <a:alpha val="67618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[MASK]</a:t>
            </a:r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A00318B1-FE34-324E-B891-42263305E835}"/>
              </a:ext>
            </a:extLst>
          </p:cNvPr>
          <p:cNvSpPr/>
          <p:nvPr/>
        </p:nvSpPr>
        <p:spPr>
          <a:xfrm>
            <a:off x="10404265" y="4858925"/>
            <a:ext cx="665601" cy="294289"/>
          </a:xfrm>
          <a:prstGeom prst="roundRect">
            <a:avLst/>
          </a:prstGeom>
          <a:solidFill>
            <a:schemeClr val="accent1">
              <a:alpha val="69648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02E8C25E-1F81-E74F-8B65-186F0D08FC8F}"/>
              </a:ext>
            </a:extLst>
          </p:cNvPr>
          <p:cNvSpPr/>
          <p:nvPr/>
        </p:nvSpPr>
        <p:spPr>
          <a:xfrm>
            <a:off x="9575376" y="3600612"/>
            <a:ext cx="723900" cy="541163"/>
          </a:xfrm>
          <a:prstGeom prst="roundRect">
            <a:avLst/>
          </a:prstGeom>
          <a:solidFill>
            <a:schemeClr val="accent4">
              <a:alpha val="8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MLM head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489BCAEA-073C-EB44-93EF-433868F5BFA2}"/>
              </a:ext>
            </a:extLst>
          </p:cNvPr>
          <p:cNvCxnSpPr>
            <a:cxnSpLocks/>
            <a:stCxn id="31" idx="0"/>
            <a:endCxn id="33" idx="2"/>
          </p:cNvCxnSpPr>
          <p:nvPr/>
        </p:nvCxnSpPr>
        <p:spPr>
          <a:xfrm flipV="1">
            <a:off x="9937021" y="4141775"/>
            <a:ext cx="305" cy="71715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24A1A6BE-6B2C-754E-A2F9-B5B987DB8CF5}"/>
              </a:ext>
            </a:extLst>
          </p:cNvPr>
          <p:cNvCxnSpPr>
            <a:cxnSpLocks/>
            <a:stCxn id="33" idx="1"/>
            <a:endCxn id="36" idx="3"/>
          </p:cNvCxnSpPr>
          <p:nvPr/>
        </p:nvCxnSpPr>
        <p:spPr>
          <a:xfrm flipH="1" flipV="1">
            <a:off x="8916487" y="3870203"/>
            <a:ext cx="658889" cy="99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33DB775B-2AED-1B4C-9E35-9EC1FC2CBDFA}"/>
              </a:ext>
            </a:extLst>
          </p:cNvPr>
          <p:cNvSpPr/>
          <p:nvPr/>
        </p:nvSpPr>
        <p:spPr>
          <a:xfrm>
            <a:off x="7682648" y="3343169"/>
            <a:ext cx="1233839" cy="1054067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0F1AB46-F137-E14B-99E6-1CCA399D61BC}"/>
              </a:ext>
            </a:extLst>
          </p:cNvPr>
          <p:cNvSpPr txBox="1"/>
          <p:nvPr/>
        </p:nvSpPr>
        <p:spPr>
          <a:xfrm>
            <a:off x="7943083" y="3331593"/>
            <a:ext cx="7312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word1</a:t>
            </a:r>
          </a:p>
          <a:p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word2</a:t>
            </a:r>
          </a:p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C39975-3CA4-E242-8B54-851EB2BD9207}"/>
                  </a:ext>
                </a:extLst>
              </p:cNvPr>
              <p:cNvSpPr txBox="1"/>
              <p:nvPr/>
            </p:nvSpPr>
            <p:spPr>
              <a:xfrm>
                <a:off x="8040607" y="4194437"/>
                <a:ext cx="78726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Vocab </a:t>
                </a:r>
                <a14:m>
                  <m:oMath xmlns:m="http://schemas.openxmlformats.org/officeDocument/2006/math">
                    <m:r>
                      <a:rPr kumimoji="1" lang="en-US" altLang="zh-CN" sz="1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C39975-3CA4-E242-8B54-851EB2BD9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607" y="4194437"/>
                <a:ext cx="787267" cy="307777"/>
              </a:xfrm>
              <a:prstGeom prst="rect">
                <a:avLst/>
              </a:prstGeom>
              <a:blipFill>
                <a:blip r:embed="rId2"/>
                <a:stretch>
                  <a:fillRect l="-3175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CAFBDD22-B719-9E47-8B85-335B39BD7D80}"/>
              </a:ext>
            </a:extLst>
          </p:cNvPr>
          <p:cNvSpPr txBox="1"/>
          <p:nvPr/>
        </p:nvSpPr>
        <p:spPr>
          <a:xfrm>
            <a:off x="1530589" y="5645763"/>
            <a:ext cx="154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Image Regions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9C2F3C5-5416-D748-8810-79F8D5F6F88F}"/>
              </a:ext>
            </a:extLst>
          </p:cNvPr>
          <p:cNvSpPr txBox="1"/>
          <p:nvPr/>
        </p:nvSpPr>
        <p:spPr>
          <a:xfrm>
            <a:off x="5911458" y="5649819"/>
            <a:ext cx="119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Query Text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7DF8A48-ECDF-D24D-A849-0C2B9D1E3BAC}"/>
              </a:ext>
            </a:extLst>
          </p:cNvPr>
          <p:cNvSpPr txBox="1"/>
          <p:nvPr/>
        </p:nvSpPr>
        <p:spPr>
          <a:xfrm>
            <a:off x="9031322" y="5649819"/>
            <a:ext cx="16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Query Template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左大括号 47">
            <a:extLst>
              <a:ext uri="{FF2B5EF4-FFF2-40B4-BE49-F238E27FC236}">
                <a16:creationId xmlns:a16="http://schemas.microsoft.com/office/drawing/2014/main" id="{11AA5FDD-08CF-1A42-A8C0-5541E94CACD8}"/>
              </a:ext>
            </a:extLst>
          </p:cNvPr>
          <p:cNvSpPr/>
          <p:nvPr/>
        </p:nvSpPr>
        <p:spPr>
          <a:xfrm rot="16200000">
            <a:off x="2158420" y="4187151"/>
            <a:ext cx="288802" cy="2559876"/>
          </a:xfrm>
          <a:prstGeom prst="leftBrace">
            <a:avLst>
              <a:gd name="adj1" fmla="val 80258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9" name="左大括号 48">
            <a:extLst>
              <a:ext uri="{FF2B5EF4-FFF2-40B4-BE49-F238E27FC236}">
                <a16:creationId xmlns:a16="http://schemas.microsoft.com/office/drawing/2014/main" id="{23D6939B-FE6F-994E-BC3F-E588BB26CCBF}"/>
              </a:ext>
            </a:extLst>
          </p:cNvPr>
          <p:cNvSpPr/>
          <p:nvPr/>
        </p:nvSpPr>
        <p:spPr>
          <a:xfrm rot="16200000">
            <a:off x="6364250" y="3359392"/>
            <a:ext cx="290898" cy="4227246"/>
          </a:xfrm>
          <a:prstGeom prst="leftBrace">
            <a:avLst>
              <a:gd name="adj1" fmla="val 80258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0" name="左大括号 49">
            <a:extLst>
              <a:ext uri="{FF2B5EF4-FFF2-40B4-BE49-F238E27FC236}">
                <a16:creationId xmlns:a16="http://schemas.microsoft.com/office/drawing/2014/main" id="{1BAE8E35-D76A-6341-AE4F-AE123575531D}"/>
              </a:ext>
            </a:extLst>
          </p:cNvPr>
          <p:cNvSpPr/>
          <p:nvPr/>
        </p:nvSpPr>
        <p:spPr>
          <a:xfrm rot="16200000">
            <a:off x="9726039" y="4267662"/>
            <a:ext cx="290898" cy="2396756"/>
          </a:xfrm>
          <a:prstGeom prst="leftBrace">
            <a:avLst>
              <a:gd name="adj1" fmla="val 80258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10C3256A-132B-394F-8611-FBDB4EC39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24" y="1332051"/>
            <a:ext cx="3471975" cy="294009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9F85D851-DBB5-1D43-8DBD-EB0BDC14C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18" y="4665435"/>
            <a:ext cx="604436" cy="59589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1EB58F26-9539-9E45-A160-D70DC033E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655" y="4665435"/>
            <a:ext cx="601021" cy="5958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DB9AF7F-EB4A-5A4D-AC8F-62EA0F126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470" y="4665435"/>
            <a:ext cx="607716" cy="595899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81E2F37C-3098-F347-B5BF-0867F397DF8C}"/>
              </a:ext>
            </a:extLst>
          </p:cNvPr>
          <p:cNvSpPr txBox="1"/>
          <p:nvPr/>
        </p:nvSpPr>
        <p:spPr>
          <a:xfrm>
            <a:off x="2472547" y="4693914"/>
            <a:ext cx="40588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zh-CN" sz="2400" b="1" dirty="0"/>
              <a:t>...</a:t>
            </a:r>
            <a:endParaRPr kumimoji="1" lang="zh-CN" altLang="en-US" sz="2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555E2D3-6710-4043-9F4A-4FEE20BBA4C4}"/>
              </a:ext>
            </a:extLst>
          </p:cNvPr>
          <p:cNvSpPr txBox="1"/>
          <p:nvPr/>
        </p:nvSpPr>
        <p:spPr>
          <a:xfrm>
            <a:off x="6034167" y="1477453"/>
            <a:ext cx="5471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How to distinguish these two horses in the vocab?</a:t>
            </a:r>
            <a:endParaRPr kumimoji="1" lang="zh-CN" alt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3DB88DA7-003C-434D-952C-FE500885D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328" y="2048003"/>
            <a:ext cx="970533" cy="956825"/>
          </a:xfrm>
          <a:prstGeom prst="rect">
            <a:avLst/>
          </a:prstGeom>
          <a:ln w="34925">
            <a:noFill/>
          </a:ln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C9370C3-4939-7F48-88C1-EBA9D526A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5931" y="2048003"/>
            <a:ext cx="956780" cy="948626"/>
          </a:xfrm>
          <a:prstGeom prst="rect">
            <a:avLst/>
          </a:prstGeom>
          <a:ln w="34925">
            <a:noFill/>
          </a:ln>
        </p:spPr>
      </p:pic>
      <p:sp>
        <p:nvSpPr>
          <p:cNvPr id="14" name="圆角矩形 13">
            <a:extLst>
              <a:ext uri="{FF2B5EF4-FFF2-40B4-BE49-F238E27FC236}">
                <a16:creationId xmlns:a16="http://schemas.microsoft.com/office/drawing/2014/main" id="{8C40A8ED-076B-A140-91E2-27B2725A9C09}"/>
              </a:ext>
            </a:extLst>
          </p:cNvPr>
          <p:cNvSpPr/>
          <p:nvPr/>
        </p:nvSpPr>
        <p:spPr>
          <a:xfrm>
            <a:off x="5736498" y="1477453"/>
            <a:ext cx="6051133" cy="1698339"/>
          </a:xfrm>
          <a:prstGeom prst="roundRect">
            <a:avLst/>
          </a:prstGeom>
          <a:noFill/>
          <a:ln w="19050">
            <a:solidFill>
              <a:srgbClr val="135B8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A5C83D4-1FAB-3347-9A73-154C23C286F5}"/>
              </a:ext>
            </a:extLst>
          </p:cNvPr>
          <p:cNvSpPr txBox="1"/>
          <p:nvPr/>
        </p:nvSpPr>
        <p:spPr>
          <a:xfrm>
            <a:off x="4545659" y="6179461"/>
            <a:ext cx="311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(c) Cross-modal Prompt Tuning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32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/>
      <p:bldP spid="38" grpId="0" animBg="1"/>
      <p:bldP spid="45" grpId="0"/>
      <p:bldP spid="46" grpId="0"/>
      <p:bldP spid="47" grpId="0"/>
      <p:bldP spid="48" grpId="0" animBg="1"/>
      <p:bldP spid="49" grpId="0" animBg="1"/>
      <p:bldP spid="50" grpId="0" animBg="1"/>
      <p:bldP spid="42" grpId="0"/>
      <p:bldP spid="3" grpId="0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2148</TotalTime>
  <Words>881</Words>
  <Application>Microsoft Macintosh PowerPoint</Application>
  <PresentationFormat>宽屏</PresentationFormat>
  <Paragraphs>246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等线</vt:lpstr>
      <vt:lpstr>等线 Light</vt:lpstr>
      <vt:lpstr>Microsoft YaHei</vt:lpstr>
      <vt:lpstr>Arial</vt:lpstr>
      <vt:lpstr>Calibri</vt:lpstr>
      <vt:lpstr>Cambria</vt:lpstr>
      <vt:lpstr>Cambria Math</vt:lpstr>
      <vt:lpstr>Office 主题​​</vt:lpstr>
      <vt:lpstr>CPT: Colorful Prompt Tuning for Pre-Training Vision-Language Models</vt:lpstr>
      <vt:lpstr>作者介绍</vt:lpstr>
      <vt:lpstr>补充：           实验室</vt:lpstr>
      <vt:lpstr>题目</vt:lpstr>
      <vt:lpstr>补充：Prompt Tuning</vt:lpstr>
      <vt:lpstr>补充：Prompt Tuning</vt:lpstr>
      <vt:lpstr>任务</vt:lpstr>
      <vt:lpstr>Pre-train and Fine-tune Paradigm</vt:lpstr>
      <vt:lpstr>Cross-modal Prompt Tuning</vt:lpstr>
      <vt:lpstr>Cross-modal Prompt Tuning</vt:lpstr>
      <vt:lpstr>Prompt</vt:lpstr>
      <vt:lpstr>Cross-modal prompt search</vt:lpstr>
      <vt:lpstr>实验</vt:lpstr>
      <vt:lpstr>拓展</vt:lpstr>
      <vt:lpstr>总结</vt:lpstr>
      <vt:lpstr>Thanks~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冯 夏冲</dc:creator>
  <cp:lastModifiedBy>冯 夏冲</cp:lastModifiedBy>
  <cp:revision>103</cp:revision>
  <dcterms:created xsi:type="dcterms:W3CDTF">2021-06-11T12:58:20Z</dcterms:created>
  <dcterms:modified xsi:type="dcterms:W3CDTF">2021-09-30T07:10:09Z</dcterms:modified>
</cp:coreProperties>
</file>